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1"/>
  </p:notesMasterIdLst>
  <p:handoutMasterIdLst>
    <p:handoutMasterId r:id="rId22"/>
  </p:handoutMasterIdLst>
  <p:sldIdLst>
    <p:sldId id="291" r:id="rId6"/>
    <p:sldId id="363" r:id="rId7"/>
    <p:sldId id="351" r:id="rId8"/>
    <p:sldId id="364" r:id="rId9"/>
    <p:sldId id="371" r:id="rId10"/>
    <p:sldId id="365" r:id="rId11"/>
    <p:sldId id="369" r:id="rId12"/>
    <p:sldId id="367" r:id="rId13"/>
    <p:sldId id="368" r:id="rId14"/>
    <p:sldId id="375" r:id="rId15"/>
    <p:sldId id="373" r:id="rId16"/>
    <p:sldId id="376" r:id="rId17"/>
    <p:sldId id="374" r:id="rId18"/>
    <p:sldId id="377" r:id="rId19"/>
    <p:sldId id="370" r:id="rId2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ECDBD7-4E1F-496D-B6F2-54A702A40D24}">
          <p14:sldIdLst>
            <p14:sldId id="291"/>
            <p14:sldId id="363"/>
            <p14:sldId id="351"/>
            <p14:sldId id="364"/>
            <p14:sldId id="371"/>
            <p14:sldId id="365"/>
            <p14:sldId id="369"/>
            <p14:sldId id="367"/>
          </p14:sldIdLst>
        </p14:section>
        <p14:section name="Untitled Section" id="{9C5F44EC-C021-494C-9E0B-7CCC8E5B1142}">
          <p14:sldIdLst>
            <p14:sldId id="368"/>
            <p14:sldId id="375"/>
            <p14:sldId id="373"/>
            <p14:sldId id="376"/>
            <p14:sldId id="374"/>
            <p14:sldId id="377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Taylor" initials="JT" lastIdx="13" clrIdx="0"/>
  <p:cmAuthor id="1" name="Jane Clements" initials="JC" lastIdx="18" clrIdx="1">
    <p:extLst>
      <p:ext uri="{19B8F6BF-5375-455C-9EA6-DF929625EA0E}">
        <p15:presenceInfo xmlns:p15="http://schemas.microsoft.com/office/powerpoint/2012/main" userId="S-1-5-21-3923564064-2822557742-2356397232-173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C"/>
    <a:srgbClr val="00A050"/>
    <a:srgbClr val="E20000"/>
    <a:srgbClr val="FFF2C9"/>
    <a:srgbClr val="FFDB69"/>
    <a:srgbClr val="FFFFFF"/>
    <a:srgbClr val="C02050"/>
    <a:srgbClr val="E8F4F0"/>
    <a:srgbClr val="702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5373" autoAdjust="0"/>
  </p:normalViewPr>
  <p:slideViewPr>
    <p:cSldViewPr snapToGrid="0">
      <p:cViewPr varScale="1">
        <p:scale>
          <a:sx n="115" d="100"/>
          <a:sy n="115" d="100"/>
        </p:scale>
        <p:origin x="123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715" y="6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4765-A133-4BBE-AAB0-442DBD41A55E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9907A-72EF-4AD4-9791-159CFE3DDF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BA8F-77E7-4D74-8429-FEA15301A487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BD2BE-0D39-469E-8B13-E83FE0E0A2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6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E-rs National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49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660400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</a:rPr>
              <a:t>*A&amp;G New multiway services to support dialogue between GP/Consultant to improve decision making, which may mean in some circumstances patients seeking alternatives to a first out patient appointment which may prove unnecessary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</a:rPr>
              <a:t>Reporting) Believe this an area we can improve on, research going on as we speak to better understand our user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</a:rPr>
              <a:t>MYR – online portal where patients can book and manage there referral following visit to GP. 4 of last 5 months patient bookings over 100.000 (highest ever) significant milestone in Feb – where more patients are doing it themselves than relying on our TAL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28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</a:rPr>
              <a:t>– Large project focussed on…pilot in…benefit is….complex pathways allowing better triage – right place first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</a:rPr>
              <a:t>to ensure on-going system stability (AWS) – Scaling out to ensure consistent performance whilst we expect referrals to increase over 2018 with the paper switch off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28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</a:rPr>
              <a:t>End – to end demonstration and also the patient journey and Advice and 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26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NHS Cell – Exeter</a:t>
            </a:r>
          </a:p>
          <a:p>
            <a:r>
              <a:rPr lang="en-GB" dirty="0"/>
              <a:t>2016: Research with suppliers and Trusts, and events like Tech UK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0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GP to Provider Flow</a:t>
            </a:r>
          </a:p>
          <a:p>
            <a:r>
              <a:rPr lang="en-GB" dirty="0"/>
              <a:t>Over 3.5 Million Documents printed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55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Worthing Hospital – First of type, who we will be working with to ensure our Compliance, IG and Assurance approach is fit for purpose.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06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 Partners in Dev 8 have Test Pack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57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 Partners in Dev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25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4736"/>
            <a:ext cx="1198244" cy="947764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FB81C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0"/>
            <a:ext cx="3023318" cy="5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2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088" y="4825879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35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4736"/>
            <a:ext cx="1198244" cy="9477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0"/>
            <a:ext cx="3023318" cy="5867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www.digital.nhs.uk</a:t>
            </a:r>
            <a:endParaRPr lang="en-GB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@nhsdigital</a:t>
            </a: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rgbClr val="FFB81C"/>
                </a:solidFill>
                <a:effectLst/>
                <a:latin typeface="+mn-lt"/>
                <a:ea typeface="+mn-ea"/>
                <a:cs typeface="+mn-cs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rgbClr val="FFB81C"/>
                </a:solidFill>
                <a:effectLst/>
                <a:latin typeface="+mn-lt"/>
                <a:ea typeface="+mn-ea"/>
                <a:cs typeface="+mn-cs"/>
              </a:rPr>
              <a:t>0300 303</a:t>
            </a:r>
            <a:r>
              <a:rPr lang="en-GB" sz="2400" b="1" kern="1200" baseline="0" dirty="0">
                <a:solidFill>
                  <a:srgbClr val="FFB81C"/>
                </a:solidFill>
                <a:effectLst/>
                <a:latin typeface="+mn-lt"/>
                <a:ea typeface="+mn-ea"/>
                <a:cs typeface="+mn-cs"/>
              </a:rPr>
              <a:t> 5678</a:t>
            </a:r>
            <a:endParaRPr lang="en-GB" sz="2400" kern="1200" dirty="0">
              <a:solidFill>
                <a:srgbClr val="FFB81C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5" y="1968019"/>
            <a:ext cx="387707" cy="3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2" r:id="rId2"/>
    <p:sldLayoutId id="2147483687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ST9NoGquU&amp;t=62s" TargetMode="Externa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https://www.youtube.com/watch?v=AVtzoWDKKM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NHS e-Referral Service (e-RS)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999" y="2268000"/>
            <a:ext cx="7296949" cy="1187581"/>
          </a:xfrm>
        </p:spPr>
        <p:txBody>
          <a:bodyPr>
            <a:normAutofit fontScale="92500"/>
          </a:bodyPr>
          <a:lstStyle/>
          <a:p>
            <a:r>
              <a:rPr lang="en-GB" dirty="0"/>
              <a:t>NHS e-Referral Service and Integration Update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				Tony Marsh – Project Manager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02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A56-8084-4E8F-8FDB-355AC89E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Flow – Primary Care (Referrer)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DAB5-A69B-469A-B682-1B6841344F8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Alpha</a:t>
            </a:r>
          </a:p>
          <a:p>
            <a:r>
              <a:rPr lang="en-GB" dirty="0"/>
              <a:t>Directory Service Search</a:t>
            </a:r>
          </a:p>
          <a:p>
            <a:r>
              <a:rPr lang="en-GB" dirty="0"/>
              <a:t>Patient Service Search</a:t>
            </a:r>
          </a:p>
          <a:p>
            <a:r>
              <a:rPr lang="en-GB" dirty="0"/>
              <a:t>Create Referral Request through Shortlist</a:t>
            </a:r>
          </a:p>
          <a:p>
            <a:r>
              <a:rPr lang="en-GB" dirty="0"/>
              <a:t>Upload Attachments</a:t>
            </a:r>
          </a:p>
          <a:p>
            <a:pPr marL="0" indent="0">
              <a:buNone/>
            </a:pPr>
            <a:r>
              <a:rPr lang="en-GB" b="1" dirty="0"/>
              <a:t>Coming soon</a:t>
            </a:r>
          </a:p>
          <a:p>
            <a:r>
              <a:rPr lang="en-GB" dirty="0"/>
              <a:t>Retrieve Appointment Slots</a:t>
            </a:r>
          </a:p>
          <a:p>
            <a:r>
              <a:rPr lang="en-GB" dirty="0"/>
              <a:t>Book An Appointment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5C0D2-BEAF-4BD1-B754-B0A0DA81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09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A56-8084-4E8F-8FDB-355AC89E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DAB5-A69B-469A-B682-1B6841344F8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GB" dirty="0"/>
              <a:t>Access to Development Environment</a:t>
            </a:r>
          </a:p>
          <a:p>
            <a:pPr lvl="1"/>
            <a:r>
              <a:rPr lang="en-GB" dirty="0"/>
              <a:t>Endpoint Registration (SA Service Desk)</a:t>
            </a:r>
          </a:p>
          <a:p>
            <a:pPr lvl="1"/>
            <a:r>
              <a:rPr lang="en-GB" dirty="0"/>
              <a:t>Test Pack</a:t>
            </a:r>
          </a:p>
          <a:p>
            <a:pPr lvl="1"/>
            <a:endParaRPr lang="en-GB" dirty="0"/>
          </a:p>
          <a:p>
            <a:r>
              <a:rPr lang="en-GB" dirty="0"/>
              <a:t>Pre-Requisites</a:t>
            </a:r>
          </a:p>
          <a:p>
            <a:pPr lvl="1"/>
            <a:r>
              <a:rPr lang="en-GB" dirty="0"/>
              <a:t>HSCN (N3)</a:t>
            </a:r>
          </a:p>
          <a:p>
            <a:pPr lvl="1"/>
            <a:r>
              <a:rPr lang="en-GB" dirty="0"/>
              <a:t>Smartcard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5C0D2-BEAF-4BD1-B754-B0A0DA81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33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A56-8084-4E8F-8FDB-355AC89E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DAB5-A69B-469A-B682-1B6841344F8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Environments</a:t>
            </a:r>
          </a:p>
          <a:p>
            <a:pPr lvl="1"/>
            <a:r>
              <a:rPr lang="en-GB" dirty="0"/>
              <a:t>Progress from DEV to INT</a:t>
            </a:r>
          </a:p>
          <a:p>
            <a:r>
              <a:rPr lang="en-GB" dirty="0"/>
              <a:t>Compliance</a:t>
            </a:r>
          </a:p>
          <a:p>
            <a:pPr lvl="1"/>
            <a:r>
              <a:rPr lang="en-GB" dirty="0"/>
              <a:t>End User Agreement</a:t>
            </a:r>
          </a:p>
          <a:p>
            <a:pPr lvl="1"/>
            <a:r>
              <a:rPr lang="en-GB" dirty="0"/>
              <a:t>Data Sharing Agreement</a:t>
            </a:r>
          </a:p>
          <a:p>
            <a:pPr lvl="1"/>
            <a:r>
              <a:rPr lang="en-GB" dirty="0"/>
              <a:t>Target Operating Model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5C0D2-BEAF-4BD1-B754-B0A0DA81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76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A56-8084-4E8F-8FDB-355AC89E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DAB5-A69B-469A-B682-1B6841344F8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GB" dirty="0"/>
              <a:t>David Lavender (Developer)</a:t>
            </a:r>
          </a:p>
          <a:p>
            <a:r>
              <a:rPr lang="en-GB" dirty="0"/>
              <a:t>Geoff Waardenburg (Developer)</a:t>
            </a:r>
          </a:p>
          <a:p>
            <a:r>
              <a:rPr lang="en-GB" dirty="0"/>
              <a:t>Siddarth Nair (Developer)</a:t>
            </a:r>
          </a:p>
          <a:p>
            <a:endParaRPr lang="en-GB" dirty="0"/>
          </a:p>
          <a:p>
            <a:r>
              <a:rPr lang="en-GB" dirty="0"/>
              <a:t>Sami Mohammed (Assurance Lead)</a:t>
            </a:r>
          </a:p>
          <a:p>
            <a:r>
              <a:rPr lang="en-GB" dirty="0"/>
              <a:t>Zubeir Tai (Business Analyst)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5C0D2-BEAF-4BD1-B754-B0A0DA81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77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19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A56-8084-4E8F-8FDB-355AC89E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Referral Information - API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5C0D2-BEAF-4BD1-B754-B0A0DA81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NHS e-RS API Demonstrator Tool Nov 2017">
            <a:hlinkClick r:id="" action="ppaction://media"/>
            <a:extLst>
              <a:ext uri="{FF2B5EF4-FFF2-40B4-BE49-F238E27FC236}">
                <a16:creationId xmlns:a16="http://schemas.microsoft.com/office/drawing/2014/main" id="{CB331CF8-BDE1-47E3-AAC5-0FA3DDA531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56" y="182130"/>
            <a:ext cx="9074688" cy="48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6ADF-474D-41B0-B94A-5E396FE7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0" y="129926"/>
            <a:ext cx="8292010" cy="529568"/>
          </a:xfrm>
        </p:spPr>
        <p:txBody>
          <a:bodyPr>
            <a:normAutofit/>
          </a:bodyPr>
          <a:lstStyle/>
          <a:p>
            <a:r>
              <a:rPr lang="en-GB" dirty="0"/>
              <a:t>NHS e-Referral Service Update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E4F2A3C-B036-4FBA-9A1A-0224BC12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36486"/>
            <a:ext cx="8253412" cy="435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1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en-GB" sz="2400" dirty="0">
                <a:solidFill>
                  <a:schemeClr val="bg1"/>
                </a:solidFill>
              </a:rPr>
              <a:t>Stephen Firman SRO/ Dr. Stephen Miller PO</a:t>
            </a:r>
          </a:p>
          <a:p>
            <a:pPr>
              <a:spcAft>
                <a:spcPts val="1800"/>
              </a:spcAft>
            </a:pPr>
            <a:r>
              <a:rPr lang="en-GB" sz="2400" dirty="0">
                <a:solidFill>
                  <a:schemeClr val="bg1"/>
                </a:solidFill>
              </a:rPr>
              <a:t>Live in 2015</a:t>
            </a:r>
          </a:p>
          <a:p>
            <a:pPr>
              <a:spcAft>
                <a:spcPts val="1800"/>
              </a:spcAft>
            </a:pPr>
            <a:r>
              <a:rPr lang="en-GB" sz="2400" dirty="0">
                <a:solidFill>
                  <a:schemeClr val="bg1"/>
                </a:solidFill>
              </a:rPr>
              <a:t>Over 60,000 referrals per day</a:t>
            </a:r>
          </a:p>
          <a:p>
            <a:pPr>
              <a:spcAft>
                <a:spcPts val="1800"/>
              </a:spcAft>
            </a:pPr>
            <a:r>
              <a:rPr lang="en-GB" sz="2400" dirty="0">
                <a:solidFill>
                  <a:schemeClr val="bg1"/>
                </a:solidFill>
              </a:rPr>
              <a:t>8,600 GP practices &amp; 600 providers </a:t>
            </a:r>
          </a:p>
          <a:p>
            <a:pPr>
              <a:spcAft>
                <a:spcPts val="1800"/>
              </a:spcAft>
            </a:pPr>
            <a:r>
              <a:rPr lang="en-GB" sz="2400" dirty="0">
                <a:solidFill>
                  <a:schemeClr val="bg1"/>
                </a:solidFill>
              </a:rPr>
              <a:t>62% utilisation achieved</a:t>
            </a:r>
          </a:p>
          <a:p>
            <a:endParaRPr lang="en-GB" sz="2100" dirty="0">
              <a:solidFill>
                <a:schemeClr val="bg1"/>
              </a:solidFill>
            </a:endParaRPr>
          </a:p>
          <a:p>
            <a:endParaRPr lang="en-GB" sz="2100" dirty="0">
              <a:solidFill>
                <a:schemeClr val="bg1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48" name="Picture 24" descr="icon">
            <a:extLst>
              <a:ext uri="{FF2B5EF4-FFF2-40B4-BE49-F238E27FC236}">
                <a16:creationId xmlns:a16="http://schemas.microsoft.com/office/drawing/2014/main" id="{D2F8D70C-C9A8-465D-81AF-52AB2444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41" y="38547675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icon">
            <a:extLst>
              <a:ext uri="{FF2B5EF4-FFF2-40B4-BE49-F238E27FC236}">
                <a16:creationId xmlns:a16="http://schemas.microsoft.com/office/drawing/2014/main" id="{1F5F866B-D683-4669-AA9D-0968879D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917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con">
            <a:extLst>
              <a:ext uri="{FF2B5EF4-FFF2-40B4-BE49-F238E27FC236}">
                <a16:creationId xmlns:a16="http://schemas.microsoft.com/office/drawing/2014/main" id="{A47080EA-6369-4D55-AE74-AF321980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06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con">
            <a:extLst>
              <a:ext uri="{FF2B5EF4-FFF2-40B4-BE49-F238E27FC236}">
                <a16:creationId xmlns:a16="http://schemas.microsoft.com/office/drawing/2014/main" id="{80C3E4C3-0367-46BB-BB98-532CE933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386918597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con">
            <a:extLst>
              <a:ext uri="{FF2B5EF4-FFF2-40B4-BE49-F238E27FC236}">
                <a16:creationId xmlns:a16="http://schemas.microsoft.com/office/drawing/2014/main" id="{66CB4278-1E91-4635-A681-458BEABD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387124575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icon">
            <a:extLst>
              <a:ext uri="{FF2B5EF4-FFF2-40B4-BE49-F238E27FC236}">
                <a16:creationId xmlns:a16="http://schemas.microsoft.com/office/drawing/2014/main" id="{3C2EC30A-BDED-469E-A5F0-8069EB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387330554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con">
            <a:extLst>
              <a:ext uri="{FF2B5EF4-FFF2-40B4-BE49-F238E27FC236}">
                <a16:creationId xmlns:a16="http://schemas.microsoft.com/office/drawing/2014/main" id="{65B8484D-EBDA-4CA3-9B01-0F80F69A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38753653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icon">
            <a:extLst>
              <a:ext uri="{FF2B5EF4-FFF2-40B4-BE49-F238E27FC236}">
                <a16:creationId xmlns:a16="http://schemas.microsoft.com/office/drawing/2014/main" id="{DCF70DBF-AE57-4D03-9418-AA83AEE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8774251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con">
            <a:extLst>
              <a:ext uri="{FF2B5EF4-FFF2-40B4-BE49-F238E27FC236}">
                <a16:creationId xmlns:a16="http://schemas.microsoft.com/office/drawing/2014/main" id="{40260EAB-EDB3-489B-AB41-7A38D9C2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387948488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icon">
            <a:extLst>
              <a:ext uri="{FF2B5EF4-FFF2-40B4-BE49-F238E27FC236}">
                <a16:creationId xmlns:a16="http://schemas.microsoft.com/office/drawing/2014/main" id="{C1CC8151-944C-4D10-903B-7B35E345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388154466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B5206-5148-4630-8DBC-B3A3CE12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53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6ADF-474D-41B0-B94A-5E396FE7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0" y="225186"/>
            <a:ext cx="8292010" cy="529568"/>
          </a:xfrm>
        </p:spPr>
        <p:txBody>
          <a:bodyPr>
            <a:normAutofit/>
          </a:bodyPr>
          <a:lstStyle/>
          <a:p>
            <a:r>
              <a:rPr lang="en-GB" dirty="0"/>
              <a:t>Core Delivery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E4F2A3C-B036-4FBA-9A1A-0224BC12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113736"/>
            <a:ext cx="8253412" cy="19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Advice and Guidance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Enhanced Reporting</a:t>
            </a:r>
          </a:p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Manage Your Referral (MYR)</a:t>
            </a:r>
          </a:p>
          <a:p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1048" name="Picture 24" descr="icon">
            <a:extLst>
              <a:ext uri="{FF2B5EF4-FFF2-40B4-BE49-F238E27FC236}">
                <a16:creationId xmlns:a16="http://schemas.microsoft.com/office/drawing/2014/main" id="{D2F8D70C-C9A8-465D-81AF-52AB2444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41" y="38547675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icon">
            <a:extLst>
              <a:ext uri="{FF2B5EF4-FFF2-40B4-BE49-F238E27FC236}">
                <a16:creationId xmlns:a16="http://schemas.microsoft.com/office/drawing/2014/main" id="{1F5F866B-D683-4669-AA9D-0968879D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917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con">
            <a:extLst>
              <a:ext uri="{FF2B5EF4-FFF2-40B4-BE49-F238E27FC236}">
                <a16:creationId xmlns:a16="http://schemas.microsoft.com/office/drawing/2014/main" id="{A47080EA-6369-4D55-AE74-AF321980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06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con">
            <a:extLst>
              <a:ext uri="{FF2B5EF4-FFF2-40B4-BE49-F238E27FC236}">
                <a16:creationId xmlns:a16="http://schemas.microsoft.com/office/drawing/2014/main" id="{80C3E4C3-0367-46BB-BB98-532CE933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386918597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con">
            <a:extLst>
              <a:ext uri="{FF2B5EF4-FFF2-40B4-BE49-F238E27FC236}">
                <a16:creationId xmlns:a16="http://schemas.microsoft.com/office/drawing/2014/main" id="{66CB4278-1E91-4635-A681-458BEABD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387124575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icon">
            <a:extLst>
              <a:ext uri="{FF2B5EF4-FFF2-40B4-BE49-F238E27FC236}">
                <a16:creationId xmlns:a16="http://schemas.microsoft.com/office/drawing/2014/main" id="{3C2EC30A-BDED-469E-A5F0-8069EB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387330554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con">
            <a:extLst>
              <a:ext uri="{FF2B5EF4-FFF2-40B4-BE49-F238E27FC236}">
                <a16:creationId xmlns:a16="http://schemas.microsoft.com/office/drawing/2014/main" id="{65B8484D-EBDA-4CA3-9B01-0F80F69A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38753653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icon">
            <a:extLst>
              <a:ext uri="{FF2B5EF4-FFF2-40B4-BE49-F238E27FC236}">
                <a16:creationId xmlns:a16="http://schemas.microsoft.com/office/drawing/2014/main" id="{DCF70DBF-AE57-4D03-9418-AA83AEE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8774251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con">
            <a:extLst>
              <a:ext uri="{FF2B5EF4-FFF2-40B4-BE49-F238E27FC236}">
                <a16:creationId xmlns:a16="http://schemas.microsoft.com/office/drawing/2014/main" id="{40260EAB-EDB3-489B-AB41-7A38D9C2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387948488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icon">
            <a:extLst>
              <a:ext uri="{FF2B5EF4-FFF2-40B4-BE49-F238E27FC236}">
                <a16:creationId xmlns:a16="http://schemas.microsoft.com/office/drawing/2014/main" id="{C1CC8151-944C-4D10-903B-7B35E345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388154466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5E814-FDE6-4ABB-99F6-F65A8BAF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6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6ADF-474D-41B0-B94A-5E396FE7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0" y="225186"/>
            <a:ext cx="8292010" cy="529568"/>
          </a:xfrm>
        </p:spPr>
        <p:txBody>
          <a:bodyPr>
            <a:normAutofit/>
          </a:bodyPr>
          <a:lstStyle/>
          <a:p>
            <a:r>
              <a:rPr lang="en-GB" dirty="0"/>
              <a:t>Core Delivery…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E4F2A3C-B036-4FBA-9A1A-0224BC12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436901"/>
            <a:ext cx="8253412" cy="135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Referral Assessment Service (RAS)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Updating our Architecture</a:t>
            </a:r>
          </a:p>
          <a:p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1048" name="Picture 24" descr="icon">
            <a:extLst>
              <a:ext uri="{FF2B5EF4-FFF2-40B4-BE49-F238E27FC236}">
                <a16:creationId xmlns:a16="http://schemas.microsoft.com/office/drawing/2014/main" id="{D2F8D70C-C9A8-465D-81AF-52AB2444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41" y="38547675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icon">
            <a:extLst>
              <a:ext uri="{FF2B5EF4-FFF2-40B4-BE49-F238E27FC236}">
                <a16:creationId xmlns:a16="http://schemas.microsoft.com/office/drawing/2014/main" id="{1F5F866B-D683-4669-AA9D-0968879D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917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con">
            <a:extLst>
              <a:ext uri="{FF2B5EF4-FFF2-40B4-BE49-F238E27FC236}">
                <a16:creationId xmlns:a16="http://schemas.microsoft.com/office/drawing/2014/main" id="{A47080EA-6369-4D55-AE74-AF321980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06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con">
            <a:extLst>
              <a:ext uri="{FF2B5EF4-FFF2-40B4-BE49-F238E27FC236}">
                <a16:creationId xmlns:a16="http://schemas.microsoft.com/office/drawing/2014/main" id="{80C3E4C3-0367-46BB-BB98-532CE933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386918597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con">
            <a:extLst>
              <a:ext uri="{FF2B5EF4-FFF2-40B4-BE49-F238E27FC236}">
                <a16:creationId xmlns:a16="http://schemas.microsoft.com/office/drawing/2014/main" id="{66CB4278-1E91-4635-A681-458BEABD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387124575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icon">
            <a:extLst>
              <a:ext uri="{FF2B5EF4-FFF2-40B4-BE49-F238E27FC236}">
                <a16:creationId xmlns:a16="http://schemas.microsoft.com/office/drawing/2014/main" id="{3C2EC30A-BDED-469E-A5F0-8069EB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387330554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con">
            <a:extLst>
              <a:ext uri="{FF2B5EF4-FFF2-40B4-BE49-F238E27FC236}">
                <a16:creationId xmlns:a16="http://schemas.microsoft.com/office/drawing/2014/main" id="{65B8484D-EBDA-4CA3-9B01-0F80F69A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38753653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icon">
            <a:extLst>
              <a:ext uri="{FF2B5EF4-FFF2-40B4-BE49-F238E27FC236}">
                <a16:creationId xmlns:a16="http://schemas.microsoft.com/office/drawing/2014/main" id="{DCF70DBF-AE57-4D03-9418-AA83AEE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8774251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con">
            <a:extLst>
              <a:ext uri="{FF2B5EF4-FFF2-40B4-BE49-F238E27FC236}">
                <a16:creationId xmlns:a16="http://schemas.microsoft.com/office/drawing/2014/main" id="{40260EAB-EDB3-489B-AB41-7A38D9C2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387948488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icon">
            <a:extLst>
              <a:ext uri="{FF2B5EF4-FFF2-40B4-BE49-F238E27FC236}">
                <a16:creationId xmlns:a16="http://schemas.microsoft.com/office/drawing/2014/main" id="{C1CC8151-944C-4D10-903B-7B35E345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388154466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5E814-FDE6-4ABB-99F6-F65A8BAF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03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6ADF-474D-41B0-B94A-5E396FE7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0" y="225186"/>
            <a:ext cx="8292010" cy="529568"/>
          </a:xfrm>
        </p:spPr>
        <p:txBody>
          <a:bodyPr>
            <a:normAutofit/>
          </a:bodyPr>
          <a:lstStyle/>
          <a:p>
            <a:r>
              <a:rPr lang="en-GB" dirty="0"/>
              <a:t>Visit YouTube 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E4F2A3C-B036-4FBA-9A1A-0224BC12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1790572"/>
            <a:ext cx="8253412" cy="264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End to End Referral Demo </a:t>
            </a: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https://www.youtube.com/watch?v=LlST9NoGquU&amp;t=62s</a:t>
            </a: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Patient Journey Demo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hlinkClick r:id="rId4"/>
              </a:rPr>
              <a:t>https://www.youtube.com/watch?v=AVtzoWDKKMY</a:t>
            </a: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1048" name="Picture 24" descr="icon">
            <a:extLst>
              <a:ext uri="{FF2B5EF4-FFF2-40B4-BE49-F238E27FC236}">
                <a16:creationId xmlns:a16="http://schemas.microsoft.com/office/drawing/2014/main" id="{D2F8D70C-C9A8-465D-81AF-52AB2444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41" y="38547675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icon">
            <a:extLst>
              <a:ext uri="{FF2B5EF4-FFF2-40B4-BE49-F238E27FC236}">
                <a16:creationId xmlns:a16="http://schemas.microsoft.com/office/drawing/2014/main" id="{1F5F866B-D683-4669-AA9D-0968879D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917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con">
            <a:extLst>
              <a:ext uri="{FF2B5EF4-FFF2-40B4-BE49-F238E27FC236}">
                <a16:creationId xmlns:a16="http://schemas.microsoft.com/office/drawing/2014/main" id="{A47080EA-6369-4D55-AE74-AF321980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06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con">
            <a:extLst>
              <a:ext uri="{FF2B5EF4-FFF2-40B4-BE49-F238E27FC236}">
                <a16:creationId xmlns:a16="http://schemas.microsoft.com/office/drawing/2014/main" id="{80C3E4C3-0367-46BB-BB98-532CE933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386918597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con">
            <a:extLst>
              <a:ext uri="{FF2B5EF4-FFF2-40B4-BE49-F238E27FC236}">
                <a16:creationId xmlns:a16="http://schemas.microsoft.com/office/drawing/2014/main" id="{66CB4278-1E91-4635-A681-458BEABD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387124575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icon">
            <a:extLst>
              <a:ext uri="{FF2B5EF4-FFF2-40B4-BE49-F238E27FC236}">
                <a16:creationId xmlns:a16="http://schemas.microsoft.com/office/drawing/2014/main" id="{3C2EC30A-BDED-469E-A5F0-8069EB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387330554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con">
            <a:extLst>
              <a:ext uri="{FF2B5EF4-FFF2-40B4-BE49-F238E27FC236}">
                <a16:creationId xmlns:a16="http://schemas.microsoft.com/office/drawing/2014/main" id="{65B8484D-EBDA-4CA3-9B01-0F80F69A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38753653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icon">
            <a:extLst>
              <a:ext uri="{FF2B5EF4-FFF2-40B4-BE49-F238E27FC236}">
                <a16:creationId xmlns:a16="http://schemas.microsoft.com/office/drawing/2014/main" id="{DCF70DBF-AE57-4D03-9418-AA83AEE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8774251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con">
            <a:extLst>
              <a:ext uri="{FF2B5EF4-FFF2-40B4-BE49-F238E27FC236}">
                <a16:creationId xmlns:a16="http://schemas.microsoft.com/office/drawing/2014/main" id="{40260EAB-EDB3-489B-AB41-7A38D9C2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387948488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icon">
            <a:extLst>
              <a:ext uri="{FF2B5EF4-FFF2-40B4-BE49-F238E27FC236}">
                <a16:creationId xmlns:a16="http://schemas.microsoft.com/office/drawing/2014/main" id="{C1CC8151-944C-4D10-903B-7B35E345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388154466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5E814-FDE6-4ABB-99F6-F65A8BAF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10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6ADF-474D-41B0-B94A-5E396FE7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0" y="225186"/>
            <a:ext cx="8292010" cy="529568"/>
          </a:xfrm>
        </p:spPr>
        <p:txBody>
          <a:bodyPr>
            <a:normAutofit/>
          </a:bodyPr>
          <a:lstStyle/>
          <a:p>
            <a:r>
              <a:rPr lang="en-GB" dirty="0"/>
              <a:t>Integration Workstream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E4F2A3C-B036-4FBA-9A1A-0224BC12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760066"/>
            <a:ext cx="8253412" cy="7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1048" name="Picture 24" descr="icon">
            <a:extLst>
              <a:ext uri="{FF2B5EF4-FFF2-40B4-BE49-F238E27FC236}">
                <a16:creationId xmlns:a16="http://schemas.microsoft.com/office/drawing/2014/main" id="{D2F8D70C-C9A8-465D-81AF-52AB2444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41" y="38547675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icon">
            <a:extLst>
              <a:ext uri="{FF2B5EF4-FFF2-40B4-BE49-F238E27FC236}">
                <a16:creationId xmlns:a16="http://schemas.microsoft.com/office/drawing/2014/main" id="{1F5F866B-D683-4669-AA9D-0968879D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917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con">
            <a:extLst>
              <a:ext uri="{FF2B5EF4-FFF2-40B4-BE49-F238E27FC236}">
                <a16:creationId xmlns:a16="http://schemas.microsoft.com/office/drawing/2014/main" id="{A47080EA-6369-4D55-AE74-AF321980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06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con">
            <a:extLst>
              <a:ext uri="{FF2B5EF4-FFF2-40B4-BE49-F238E27FC236}">
                <a16:creationId xmlns:a16="http://schemas.microsoft.com/office/drawing/2014/main" id="{80C3E4C3-0367-46BB-BB98-532CE933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386918597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con">
            <a:extLst>
              <a:ext uri="{FF2B5EF4-FFF2-40B4-BE49-F238E27FC236}">
                <a16:creationId xmlns:a16="http://schemas.microsoft.com/office/drawing/2014/main" id="{66CB4278-1E91-4635-A681-458BEABD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387124575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icon">
            <a:extLst>
              <a:ext uri="{FF2B5EF4-FFF2-40B4-BE49-F238E27FC236}">
                <a16:creationId xmlns:a16="http://schemas.microsoft.com/office/drawing/2014/main" id="{3C2EC30A-BDED-469E-A5F0-8069EB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387330554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con">
            <a:extLst>
              <a:ext uri="{FF2B5EF4-FFF2-40B4-BE49-F238E27FC236}">
                <a16:creationId xmlns:a16="http://schemas.microsoft.com/office/drawing/2014/main" id="{65B8484D-EBDA-4CA3-9B01-0F80F69A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38753653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icon">
            <a:extLst>
              <a:ext uri="{FF2B5EF4-FFF2-40B4-BE49-F238E27FC236}">
                <a16:creationId xmlns:a16="http://schemas.microsoft.com/office/drawing/2014/main" id="{DCF70DBF-AE57-4D03-9418-AA83AEE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8774251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con">
            <a:extLst>
              <a:ext uri="{FF2B5EF4-FFF2-40B4-BE49-F238E27FC236}">
                <a16:creationId xmlns:a16="http://schemas.microsoft.com/office/drawing/2014/main" id="{40260EAB-EDB3-489B-AB41-7A38D9C2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387948488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icon">
            <a:extLst>
              <a:ext uri="{FF2B5EF4-FFF2-40B4-BE49-F238E27FC236}">
                <a16:creationId xmlns:a16="http://schemas.microsoft.com/office/drawing/2014/main" id="{C1CC8151-944C-4D10-903B-7B35E345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388154466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5E814-FDE6-4ABB-99F6-F65A8BAF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E5912-658C-4265-BEA2-B41CA129F93C}"/>
              </a:ext>
            </a:extLst>
          </p:cNvPr>
          <p:cNvSpPr txBox="1"/>
          <p:nvPr/>
        </p:nvSpPr>
        <p:spPr>
          <a:xfrm>
            <a:off x="431520" y="1295255"/>
            <a:ext cx="54874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NHS Digital Delivery Cell (SSD)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Fast Healthcare Interoperability Resource (FHIR)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Agile Delivery (Alpha/Beta/Live)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Research and Engagement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0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6ADF-474D-41B0-B94A-5E396FE7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0" y="225186"/>
            <a:ext cx="8292010" cy="529568"/>
          </a:xfrm>
        </p:spPr>
        <p:txBody>
          <a:bodyPr>
            <a:normAutofit/>
          </a:bodyPr>
          <a:lstStyle/>
          <a:p>
            <a:r>
              <a:rPr lang="en-GB" dirty="0"/>
              <a:t>Common Problem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E4F2A3C-B036-4FBA-9A1A-0224BC12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760066"/>
            <a:ext cx="8253412" cy="7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1048" name="Picture 24" descr="icon">
            <a:extLst>
              <a:ext uri="{FF2B5EF4-FFF2-40B4-BE49-F238E27FC236}">
                <a16:creationId xmlns:a16="http://schemas.microsoft.com/office/drawing/2014/main" id="{D2F8D70C-C9A8-465D-81AF-52AB2444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41" y="38547675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icon">
            <a:extLst>
              <a:ext uri="{FF2B5EF4-FFF2-40B4-BE49-F238E27FC236}">
                <a16:creationId xmlns:a16="http://schemas.microsoft.com/office/drawing/2014/main" id="{1F5F866B-D683-4669-AA9D-0968879D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917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con">
            <a:extLst>
              <a:ext uri="{FF2B5EF4-FFF2-40B4-BE49-F238E27FC236}">
                <a16:creationId xmlns:a16="http://schemas.microsoft.com/office/drawing/2014/main" id="{A47080EA-6369-4D55-AE74-AF321980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06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con">
            <a:extLst>
              <a:ext uri="{FF2B5EF4-FFF2-40B4-BE49-F238E27FC236}">
                <a16:creationId xmlns:a16="http://schemas.microsoft.com/office/drawing/2014/main" id="{80C3E4C3-0367-46BB-BB98-532CE933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386918597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con">
            <a:extLst>
              <a:ext uri="{FF2B5EF4-FFF2-40B4-BE49-F238E27FC236}">
                <a16:creationId xmlns:a16="http://schemas.microsoft.com/office/drawing/2014/main" id="{66CB4278-1E91-4635-A681-458BEABD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387124575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icon">
            <a:extLst>
              <a:ext uri="{FF2B5EF4-FFF2-40B4-BE49-F238E27FC236}">
                <a16:creationId xmlns:a16="http://schemas.microsoft.com/office/drawing/2014/main" id="{3C2EC30A-BDED-469E-A5F0-8069EB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387330554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con">
            <a:extLst>
              <a:ext uri="{FF2B5EF4-FFF2-40B4-BE49-F238E27FC236}">
                <a16:creationId xmlns:a16="http://schemas.microsoft.com/office/drawing/2014/main" id="{65B8484D-EBDA-4CA3-9B01-0F80F69A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38753653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icon">
            <a:extLst>
              <a:ext uri="{FF2B5EF4-FFF2-40B4-BE49-F238E27FC236}">
                <a16:creationId xmlns:a16="http://schemas.microsoft.com/office/drawing/2014/main" id="{DCF70DBF-AE57-4D03-9418-AA83AEE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8774251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con">
            <a:extLst>
              <a:ext uri="{FF2B5EF4-FFF2-40B4-BE49-F238E27FC236}">
                <a16:creationId xmlns:a16="http://schemas.microsoft.com/office/drawing/2014/main" id="{40260EAB-EDB3-489B-AB41-7A38D9C2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387948488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icon">
            <a:extLst>
              <a:ext uri="{FF2B5EF4-FFF2-40B4-BE49-F238E27FC236}">
                <a16:creationId xmlns:a16="http://schemas.microsoft.com/office/drawing/2014/main" id="{C1CC8151-944C-4D10-903B-7B35E345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388154466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5E814-FDE6-4ABB-99F6-F65A8BAF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E5912-658C-4265-BEA2-B41CA129F93C}"/>
              </a:ext>
            </a:extLst>
          </p:cNvPr>
          <p:cNvSpPr txBox="1"/>
          <p:nvPr/>
        </p:nvSpPr>
        <p:spPr>
          <a:xfrm>
            <a:off x="262592" y="1033466"/>
            <a:ext cx="8760603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Problem:</a:t>
            </a:r>
          </a:p>
          <a:p>
            <a:r>
              <a:rPr lang="en-GB" sz="1600" dirty="0">
                <a:solidFill>
                  <a:schemeClr val="bg1"/>
                </a:solidFill>
              </a:rPr>
              <a:t>limitation of current HL7/XML messaging that the GP clinical content added into the application</a:t>
            </a:r>
          </a:p>
          <a:p>
            <a:r>
              <a:rPr lang="en-GB" sz="1600" dirty="0">
                <a:solidFill>
                  <a:schemeClr val="bg1"/>
                </a:solidFill>
              </a:rPr>
              <a:t> cannot be easily retrieved by clinical systems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Current workarounds:</a:t>
            </a:r>
          </a:p>
          <a:p>
            <a:r>
              <a:rPr lang="en-GB" sz="1600" dirty="0">
                <a:solidFill>
                  <a:schemeClr val="bg1"/>
                </a:solidFill>
              </a:rPr>
              <a:t>this led to a number of users undertaking manual administration through printing, </a:t>
            </a:r>
          </a:p>
          <a:p>
            <a:r>
              <a:rPr lang="en-GB" sz="1600" dirty="0">
                <a:solidFill>
                  <a:schemeClr val="bg1"/>
                </a:solidFill>
              </a:rPr>
              <a:t>scanning and uploading, together with unsupported technical solutions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Solution:</a:t>
            </a:r>
          </a:p>
          <a:p>
            <a:r>
              <a:rPr lang="en-GB" sz="1600" dirty="0">
                <a:solidFill>
                  <a:schemeClr val="bg1"/>
                </a:solidFill>
              </a:rPr>
              <a:t>provision of APIs to allow third-party solution providers to develop compliant systems, 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which can search worklists to download CRI (referral header, attachments and PDF)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Outcome:</a:t>
            </a:r>
          </a:p>
          <a:p>
            <a:r>
              <a:rPr lang="en-GB" sz="1600" dirty="0">
                <a:solidFill>
                  <a:schemeClr val="bg1"/>
                </a:solidFill>
              </a:rPr>
              <a:t>reduction in manual administration, </a:t>
            </a:r>
          </a:p>
          <a:p>
            <a:r>
              <a:rPr lang="en-GB" sz="1600" dirty="0">
                <a:solidFill>
                  <a:schemeClr val="bg1"/>
                </a:solidFill>
              </a:rPr>
              <a:t>through real-time or automated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6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A56-8084-4E8F-8FDB-355AC89E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Referral Information -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DAB5-A69B-469A-B682-1B6841344F8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A001 Create Professional Session</a:t>
            </a:r>
          </a:p>
          <a:p>
            <a:pPr marL="0" indent="0">
              <a:buNone/>
            </a:pPr>
            <a:r>
              <a:rPr lang="en-GB" dirty="0"/>
              <a:t>A002 Professional Session Select Role</a:t>
            </a:r>
          </a:p>
          <a:p>
            <a:pPr marL="0" indent="0">
              <a:buNone/>
            </a:pPr>
            <a:r>
              <a:rPr lang="en-GB" dirty="0"/>
              <a:t>A003 Delete Professional Session</a:t>
            </a:r>
          </a:p>
          <a:p>
            <a:pPr marL="0" indent="0">
              <a:buNone/>
            </a:pPr>
            <a:r>
              <a:rPr lang="en-GB" dirty="0"/>
              <a:t>A004 Retrieve Reference Data</a:t>
            </a:r>
          </a:p>
          <a:p>
            <a:pPr marL="0" indent="0">
              <a:buNone/>
            </a:pPr>
            <a:r>
              <a:rPr lang="en-GB" dirty="0"/>
              <a:t>A005 Retrieve Referral Request</a:t>
            </a:r>
          </a:p>
          <a:p>
            <a:pPr marL="0" indent="0">
              <a:buNone/>
            </a:pPr>
            <a:r>
              <a:rPr lang="en-GB" dirty="0"/>
              <a:t>A006 Retrieve Attachment</a:t>
            </a:r>
          </a:p>
          <a:p>
            <a:pPr marL="0" indent="0">
              <a:buNone/>
            </a:pPr>
            <a:r>
              <a:rPr lang="en-GB" dirty="0"/>
              <a:t>A007 Retrieve Clinical Information</a:t>
            </a:r>
          </a:p>
          <a:p>
            <a:pPr marL="0" indent="0">
              <a:buNone/>
            </a:pPr>
            <a:r>
              <a:rPr lang="en-GB" dirty="0"/>
              <a:t>A008 Retrieve Worklist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5C0D2-BEAF-4BD1-B754-B0A0DA81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8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491ED9-1C16-4A91-96F3-887489D7DE67}"/>
              </a:ext>
            </a:extLst>
          </p:cNvPr>
          <p:cNvCxnSpPr>
            <a:cxnSpLocks/>
          </p:cNvCxnSpPr>
          <p:nvPr/>
        </p:nvCxnSpPr>
        <p:spPr>
          <a:xfrm>
            <a:off x="720000" y="2253501"/>
            <a:ext cx="7704000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6D98AB-C8E9-4909-9E91-0B84C74DDB26}"/>
              </a:ext>
            </a:extLst>
          </p:cNvPr>
          <p:cNvCxnSpPr>
            <a:cxnSpLocks/>
          </p:cNvCxnSpPr>
          <p:nvPr/>
        </p:nvCxnSpPr>
        <p:spPr>
          <a:xfrm>
            <a:off x="720000" y="4259639"/>
            <a:ext cx="7704000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4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6ADF-474D-41B0-B94A-5E396FE7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0" y="225186"/>
            <a:ext cx="8292010" cy="529568"/>
          </a:xfrm>
        </p:spPr>
        <p:txBody>
          <a:bodyPr>
            <a:normAutofit/>
          </a:bodyPr>
          <a:lstStyle/>
          <a:p>
            <a:r>
              <a:rPr lang="en-GB" dirty="0"/>
              <a:t>Core Flow – Secondary Care (Provider)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E4F2A3C-B036-4FBA-9A1A-0224BC12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505" y="1121089"/>
            <a:ext cx="2033587" cy="7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Authenticate</a:t>
            </a:r>
          </a:p>
          <a:p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1048" name="Picture 24" descr="icon">
            <a:extLst>
              <a:ext uri="{FF2B5EF4-FFF2-40B4-BE49-F238E27FC236}">
                <a16:creationId xmlns:a16="http://schemas.microsoft.com/office/drawing/2014/main" id="{D2F8D70C-C9A8-465D-81AF-52AB2444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41" y="38547675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icon">
            <a:extLst>
              <a:ext uri="{FF2B5EF4-FFF2-40B4-BE49-F238E27FC236}">
                <a16:creationId xmlns:a16="http://schemas.microsoft.com/office/drawing/2014/main" id="{1F5F866B-D683-4669-AA9D-0968879D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917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con">
            <a:extLst>
              <a:ext uri="{FF2B5EF4-FFF2-40B4-BE49-F238E27FC236}">
                <a16:creationId xmlns:a16="http://schemas.microsoft.com/office/drawing/2014/main" id="{A47080EA-6369-4D55-AE74-AF321980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06" y="38650664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con">
            <a:extLst>
              <a:ext uri="{FF2B5EF4-FFF2-40B4-BE49-F238E27FC236}">
                <a16:creationId xmlns:a16="http://schemas.microsoft.com/office/drawing/2014/main" id="{80C3E4C3-0367-46BB-BB98-532CE933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386918597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con">
            <a:extLst>
              <a:ext uri="{FF2B5EF4-FFF2-40B4-BE49-F238E27FC236}">
                <a16:creationId xmlns:a16="http://schemas.microsoft.com/office/drawing/2014/main" id="{66CB4278-1E91-4635-A681-458BEABD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387124575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icon">
            <a:extLst>
              <a:ext uri="{FF2B5EF4-FFF2-40B4-BE49-F238E27FC236}">
                <a16:creationId xmlns:a16="http://schemas.microsoft.com/office/drawing/2014/main" id="{3C2EC30A-BDED-469E-A5F0-8069EB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387330554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con">
            <a:extLst>
              <a:ext uri="{FF2B5EF4-FFF2-40B4-BE49-F238E27FC236}">
                <a16:creationId xmlns:a16="http://schemas.microsoft.com/office/drawing/2014/main" id="{65B8484D-EBDA-4CA3-9B01-0F80F69A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387536531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icon">
            <a:extLst>
              <a:ext uri="{FF2B5EF4-FFF2-40B4-BE49-F238E27FC236}">
                <a16:creationId xmlns:a16="http://schemas.microsoft.com/office/drawing/2014/main" id="{DCF70DBF-AE57-4D03-9418-AA83AEE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87742510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con">
            <a:extLst>
              <a:ext uri="{FF2B5EF4-FFF2-40B4-BE49-F238E27FC236}">
                <a16:creationId xmlns:a16="http://schemas.microsoft.com/office/drawing/2014/main" id="{40260EAB-EDB3-489B-AB41-7A38D9C2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387948488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icon">
            <a:extLst>
              <a:ext uri="{FF2B5EF4-FFF2-40B4-BE49-F238E27FC236}">
                <a16:creationId xmlns:a16="http://schemas.microsoft.com/office/drawing/2014/main" id="{C1CC8151-944C-4D10-903B-7B35E345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388154466"/>
            <a:ext cx="128588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5E814-FDE6-4ABB-99F6-F65A8BAF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Graphic 4" descr="Document">
            <a:extLst>
              <a:ext uri="{FF2B5EF4-FFF2-40B4-BE49-F238E27FC236}">
                <a16:creationId xmlns:a16="http://schemas.microsoft.com/office/drawing/2014/main" id="{2E26B5E1-C993-465A-944E-ABAC0E3B1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7523" y="1609444"/>
            <a:ext cx="914400" cy="914400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3DB43667-AE34-487C-9AD0-9D6799540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3659" y="3722263"/>
            <a:ext cx="914400" cy="914400"/>
          </a:xfrm>
          <a:prstGeom prst="rect">
            <a:avLst/>
          </a:prstGeom>
        </p:spPr>
      </p:pic>
      <p:pic>
        <p:nvPicPr>
          <p:cNvPr id="12" name="Graphic 11" descr="Unlock">
            <a:extLst>
              <a:ext uri="{FF2B5EF4-FFF2-40B4-BE49-F238E27FC236}">
                <a16:creationId xmlns:a16="http://schemas.microsoft.com/office/drawing/2014/main" id="{13D1F554-BC3F-48A7-94DF-01A5168A07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1549" y="1609444"/>
            <a:ext cx="914400" cy="914400"/>
          </a:xfrm>
          <a:prstGeom prst="rect">
            <a:avLst/>
          </a:prstGeom>
        </p:spPr>
      </p:pic>
      <p:sp>
        <p:nvSpPr>
          <p:cNvPr id="26" name="Rectangle 23">
            <a:extLst>
              <a:ext uri="{FF2B5EF4-FFF2-40B4-BE49-F238E27FC236}">
                <a16:creationId xmlns:a16="http://schemas.microsoft.com/office/drawing/2014/main" id="{6D240AD0-C2C8-48E7-AD84-98C342EA5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912" y="2910743"/>
            <a:ext cx="2033587" cy="102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Reject</a:t>
            </a:r>
          </a:p>
          <a:p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CF6DA70D-C7CC-48D8-B523-47D62E13F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010" y="797924"/>
            <a:ext cx="2033587" cy="102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Access CRI</a:t>
            </a:r>
          </a:p>
          <a:p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D9A2F295-241A-4FE1-BB6E-1F7A4C1F90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36346" y="3711274"/>
            <a:ext cx="914400" cy="914400"/>
          </a:xfrm>
          <a:prstGeom prst="rect">
            <a:avLst/>
          </a:prstGeom>
        </p:spPr>
      </p:pic>
      <p:sp>
        <p:nvSpPr>
          <p:cNvPr id="38" name="Rectangle 23">
            <a:extLst>
              <a:ext uri="{FF2B5EF4-FFF2-40B4-BE49-F238E27FC236}">
                <a16:creationId xmlns:a16="http://schemas.microsoft.com/office/drawing/2014/main" id="{A4EEB7FF-B5F7-4A93-AC72-634965086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206" y="2894488"/>
            <a:ext cx="2033587" cy="102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Accept</a:t>
            </a:r>
          </a:p>
          <a:p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07CE6122-BF0E-4366-B0BD-943F988A7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52" y="2910743"/>
            <a:ext cx="2033587" cy="102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</a:rPr>
              <a:t>Re-Direct</a:t>
            </a:r>
          </a:p>
          <a:p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20" name="Graphic 19" descr="Refresh">
            <a:extLst>
              <a:ext uri="{FF2B5EF4-FFF2-40B4-BE49-F238E27FC236}">
                <a16:creationId xmlns:a16="http://schemas.microsoft.com/office/drawing/2014/main" id="{595A2DBC-1FB3-4518-82D3-BEB37B81C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4375" y="37222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HSCIC_Powepoint_v2.5_0115">
  <a:themeElements>
    <a:clrScheme name="Custom 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DEF1FA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237099380D24DAAB537A124BA35F4" ma:contentTypeVersion="0" ma:contentTypeDescription="Create a new document." ma:contentTypeScope="" ma:versionID="189588b06705c36359fd953e00286f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8696C7-2AC0-4234-B373-1939912997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2144BA-1FED-47C3-81AB-1B22E168F47E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8AB417DE-A5C5-48EF-B557-0789B832C6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D1B4EFD7-0B3D-418D-9E54-8DD9461DB3EB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17957</TotalTime>
  <Words>648</Words>
  <Application>Microsoft Office PowerPoint</Application>
  <PresentationFormat>On-screen Show (16:9)</PresentationFormat>
  <Paragraphs>143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HSCIC_Powepoint_v2.5_0115</vt:lpstr>
      <vt:lpstr>PowerPoint Presentation</vt:lpstr>
      <vt:lpstr>NHS e-Referral Service Update</vt:lpstr>
      <vt:lpstr>Core Delivery</vt:lpstr>
      <vt:lpstr>Core Delivery…</vt:lpstr>
      <vt:lpstr>Visit YouTube </vt:lpstr>
      <vt:lpstr>Integration Workstream</vt:lpstr>
      <vt:lpstr>Common Problem</vt:lpstr>
      <vt:lpstr>Clinical Referral Information - API</vt:lpstr>
      <vt:lpstr>Core Flow – Secondary Care (Provider)</vt:lpstr>
      <vt:lpstr>Core Flow – Primary Care (Referrer)</vt:lpstr>
      <vt:lpstr>Getting Connected</vt:lpstr>
      <vt:lpstr>Assurance</vt:lpstr>
      <vt:lpstr>Today…..</vt:lpstr>
      <vt:lpstr>PowerPoint Presentation</vt:lpstr>
      <vt:lpstr>Clinical Referral Information - API</vt:lpstr>
    </vt:vector>
  </TitlesOfParts>
  <Company>Health &amp; Social Care Information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Wye, Greg</dc:creator>
  <cp:lastModifiedBy>Tony Marsh</cp:lastModifiedBy>
  <cp:revision>317</cp:revision>
  <cp:lastPrinted>2018-01-31T11:13:23Z</cp:lastPrinted>
  <dcterms:created xsi:type="dcterms:W3CDTF">2016-07-12T14:14:16Z</dcterms:created>
  <dcterms:modified xsi:type="dcterms:W3CDTF">2018-03-13T09:35:48Z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0x010100691237099380D24DAAB537A124BA35F4</vt:lpwstr>
  </property>
  <property fmtid="{D5CDD505-2E9C-101B-9397-08002B2CF9AE}" pid="3" name="hscicOrgProfessionalGroup">
    <vt:lpwstr/>
  </property>
  <property fmtid="{D5CDD505-2E9C-101B-9397-08002B2CF9AE}" pid="4" name="hscicOrgCorporateFunction">
    <vt:lpwstr/>
  </property>
  <property fmtid="{D5CDD505-2E9C-101B-9397-08002B2CF9AE}" pid="5" name="hscicOrgOfficeLocation">
    <vt:lpwstr/>
  </property>
  <property fmtid="{D5CDD505-2E9C-101B-9397-08002B2CF9AE}" pid="6" name="hscicOrgPortfolioDomain">
    <vt:lpwstr/>
  </property>
  <property fmtid="{D5CDD505-2E9C-101B-9397-08002B2CF9AE}" pid="7" name="hscicDocumentType">
    <vt:lpwstr>147;#Templates|aff1a68b-1933-4dcf-8d00-314af96fd52f</vt:lpwstr>
  </property>
</Properties>
</file>