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91" r:id="rId2"/>
    <p:sldId id="321" r:id="rId3"/>
    <p:sldId id="320" r:id="rId4"/>
    <p:sldId id="325" r:id="rId5"/>
    <p:sldId id="327" r:id="rId6"/>
    <p:sldId id="324" r:id="rId7"/>
    <p:sldId id="312" r:id="rId8"/>
    <p:sldId id="337" r:id="rId9"/>
    <p:sldId id="317" r:id="rId10"/>
    <p:sldId id="338" r:id="rId11"/>
    <p:sldId id="316" r:id="rId12"/>
    <p:sldId id="339" r:id="rId13"/>
    <p:sldId id="328" r:id="rId14"/>
    <p:sldId id="331" r:id="rId15"/>
    <p:sldId id="334" r:id="rId16"/>
    <p:sldId id="336" r:id="rId17"/>
    <p:sldId id="332" r:id="rId18"/>
    <p:sldId id="333" r:id="rId19"/>
    <p:sldId id="340" r:id="rId20"/>
    <p:sldId id="315" r:id="rId21"/>
    <p:sldId id="270" r:id="rId22"/>
  </p:sldIdLst>
  <p:sldSz cx="9144000" cy="5143500" type="screen16x9"/>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0ECDBD7-4E1F-496D-B6F2-54A702A40D24}">
          <p14:sldIdLst>
            <p14:sldId id="291"/>
            <p14:sldId id="321"/>
            <p14:sldId id="320"/>
            <p14:sldId id="325"/>
            <p14:sldId id="327"/>
            <p14:sldId id="324"/>
            <p14:sldId id="312"/>
            <p14:sldId id="337"/>
            <p14:sldId id="317"/>
            <p14:sldId id="338"/>
            <p14:sldId id="316"/>
            <p14:sldId id="339"/>
            <p14:sldId id="328"/>
            <p14:sldId id="331"/>
            <p14:sldId id="334"/>
            <p14:sldId id="336"/>
            <p14:sldId id="332"/>
            <p14:sldId id="333"/>
            <p14:sldId id="340"/>
            <p14:sldId id="315"/>
          </p14:sldIdLst>
        </p14:section>
        <p14:section name="Untitled Section" id="{9C5F44EC-C021-494C-9E0B-7CCC8E5B1142}">
          <p14:sldIdLst>
            <p14:sldId id="270"/>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hard Kavanagh" initials="RK" lastIdx="4" clrIdx="0">
    <p:extLst>
      <p:ext uri="{19B8F6BF-5375-455C-9EA6-DF929625EA0E}">
        <p15:presenceInfo xmlns:p15="http://schemas.microsoft.com/office/powerpoint/2012/main" userId="S-1-5-21-3923564064-2822557742-2356397232-1811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81C"/>
    <a:srgbClr val="FFFFFF"/>
    <a:srgbClr val="CE3F12"/>
    <a:srgbClr val="C02050"/>
    <a:srgbClr val="00A050"/>
    <a:srgbClr val="E8F4F0"/>
    <a:srgbClr val="702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758" autoAdjust="0"/>
    <p:restoredTop sz="90217" autoAdjust="0"/>
  </p:normalViewPr>
  <p:slideViewPr>
    <p:cSldViewPr>
      <p:cViewPr varScale="1">
        <p:scale>
          <a:sx n="92" d="100"/>
          <a:sy n="92" d="100"/>
        </p:scale>
        <p:origin x="96" y="258"/>
      </p:cViewPr>
      <p:guideLst>
        <p:guide orient="horz" pos="1620"/>
        <p:guide pos="2880"/>
      </p:guideLst>
    </p:cSldViewPr>
  </p:slideViewPr>
  <p:outlineViewPr>
    <p:cViewPr>
      <p:scale>
        <a:sx n="33" d="100"/>
        <a:sy n="33" d="100"/>
      </p:scale>
      <p:origin x="0" y="765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2" d="100"/>
          <a:sy n="62" d="100"/>
        </p:scale>
        <p:origin x="-2946" y="-90"/>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ny Ruttle" userId="28da2ce7-80d6-4e44-b63d-d6e375d09fd3" providerId="ADAL" clId="{CD9F18A5-204F-4F81-84F6-B907600B1218}"/>
    <pc:docChg chg="undo redo custSel modSld">
      <pc:chgData name="Danny Ruttle" userId="28da2ce7-80d6-4e44-b63d-d6e375d09fd3" providerId="ADAL" clId="{CD9F18A5-204F-4F81-84F6-B907600B1218}" dt="2018-03-15T14:01:01.359" v="72" actId="6549"/>
      <pc:docMkLst>
        <pc:docMk/>
      </pc:docMkLst>
      <pc:sldChg chg="modNotesTx">
        <pc:chgData name="Danny Ruttle" userId="28da2ce7-80d6-4e44-b63d-d6e375d09fd3" providerId="ADAL" clId="{CD9F18A5-204F-4F81-84F6-B907600B1218}" dt="2018-03-15T14:00:36.300" v="70" actId="6549"/>
        <pc:sldMkLst>
          <pc:docMk/>
          <pc:sldMk cId="3582026036" sldId="291"/>
        </pc:sldMkLst>
      </pc:sldChg>
      <pc:sldChg chg="modSp">
        <pc:chgData name="Danny Ruttle" userId="28da2ce7-80d6-4e44-b63d-d6e375d09fd3" providerId="ADAL" clId="{CD9F18A5-204F-4F81-84F6-B907600B1218}" dt="2018-03-15T14:00:00.297" v="69" actId="5793"/>
        <pc:sldMkLst>
          <pc:docMk/>
          <pc:sldMk cId="3666289963" sldId="315"/>
        </pc:sldMkLst>
        <pc:spChg chg="mod">
          <ac:chgData name="Danny Ruttle" userId="28da2ce7-80d6-4e44-b63d-d6e375d09fd3" providerId="ADAL" clId="{CD9F18A5-204F-4F81-84F6-B907600B1218}" dt="2018-03-15T14:00:00.297" v="69" actId="5793"/>
          <ac:spMkLst>
            <pc:docMk/>
            <pc:sldMk cId="3666289963" sldId="315"/>
            <ac:spMk id="3" creationId="{00000000-0000-0000-0000-000000000000}"/>
          </ac:spMkLst>
        </pc:spChg>
      </pc:sldChg>
      <pc:sldChg chg="modNotesTx">
        <pc:chgData name="Danny Ruttle" userId="28da2ce7-80d6-4e44-b63d-d6e375d09fd3" providerId="ADAL" clId="{CD9F18A5-204F-4F81-84F6-B907600B1218}" dt="2018-03-15T14:00:53.439" v="71" actId="6549"/>
        <pc:sldMkLst>
          <pc:docMk/>
          <pc:sldMk cId="2302251822" sldId="320"/>
        </pc:sldMkLst>
      </pc:sldChg>
      <pc:sldChg chg="modNotesTx">
        <pc:chgData name="Danny Ruttle" userId="28da2ce7-80d6-4e44-b63d-d6e375d09fd3" providerId="ADAL" clId="{CD9F18A5-204F-4F81-84F6-B907600B1218}" dt="2018-03-15T14:01:01.359" v="72" actId="6549"/>
        <pc:sldMkLst>
          <pc:docMk/>
          <pc:sldMk cId="1494907371" sldId="325"/>
        </pc:sldMkLst>
      </pc:sldChg>
      <pc:sldChg chg="modSp">
        <pc:chgData name="Danny Ruttle" userId="28da2ce7-80d6-4e44-b63d-d6e375d09fd3" providerId="ADAL" clId="{CD9F18A5-204F-4F81-84F6-B907600B1218}" dt="2018-03-15T13:53:42.738" v="61" actId="1036"/>
        <pc:sldMkLst>
          <pc:docMk/>
          <pc:sldMk cId="566258330" sldId="334"/>
        </pc:sldMkLst>
        <pc:picChg chg="mod">
          <ac:chgData name="Danny Ruttle" userId="28da2ce7-80d6-4e44-b63d-d6e375d09fd3" providerId="ADAL" clId="{CD9F18A5-204F-4F81-84F6-B907600B1218}" dt="2018-03-15T13:53:42.738" v="61" actId="1036"/>
          <ac:picMkLst>
            <pc:docMk/>
            <pc:sldMk cId="566258330" sldId="334"/>
            <ac:picMk id="6" creationId="{DD60722C-C69B-4223-A38E-64112415C6C3}"/>
          </ac:picMkLst>
        </pc:picChg>
      </pc:sldChg>
      <pc:sldChg chg="modSp">
        <pc:chgData name="Danny Ruttle" userId="28da2ce7-80d6-4e44-b63d-d6e375d09fd3" providerId="ADAL" clId="{CD9F18A5-204F-4F81-84F6-B907600B1218}" dt="2018-03-15T13:53:01.271" v="24" actId="20577"/>
        <pc:sldMkLst>
          <pc:docMk/>
          <pc:sldMk cId="3944493561" sldId="337"/>
        </pc:sldMkLst>
        <pc:spChg chg="mod">
          <ac:chgData name="Danny Ruttle" userId="28da2ce7-80d6-4e44-b63d-d6e375d09fd3" providerId="ADAL" clId="{CD9F18A5-204F-4F81-84F6-B907600B1218}" dt="2018-03-15T13:53:01.271" v="24" actId="20577"/>
          <ac:spMkLst>
            <pc:docMk/>
            <pc:sldMk cId="3944493561" sldId="337"/>
            <ac:spMk id="2" creationId="{01651C50-5835-407F-95CA-5138BD8DFF27}"/>
          </ac:spMkLst>
        </pc:spChg>
      </pc:sldChg>
      <pc:sldChg chg="modSp">
        <pc:chgData name="Danny Ruttle" userId="28da2ce7-80d6-4e44-b63d-d6e375d09fd3" providerId="ADAL" clId="{CD9F18A5-204F-4F81-84F6-B907600B1218}" dt="2018-03-15T13:53:45.288" v="63" actId="20577"/>
        <pc:sldMkLst>
          <pc:docMk/>
          <pc:sldMk cId="3225206675" sldId="338"/>
        </pc:sldMkLst>
        <pc:spChg chg="mod">
          <ac:chgData name="Danny Ruttle" userId="28da2ce7-80d6-4e44-b63d-d6e375d09fd3" providerId="ADAL" clId="{CD9F18A5-204F-4F81-84F6-B907600B1218}" dt="2018-03-15T13:53:45.288" v="63" actId="20577"/>
          <ac:spMkLst>
            <pc:docMk/>
            <pc:sldMk cId="3225206675" sldId="338"/>
            <ac:spMk id="2" creationId="{6DCF6463-C19F-4E21-818E-AA01437AC0E3}"/>
          </ac:spMkLst>
        </pc:spChg>
      </pc:sldChg>
    </pc:docChg>
  </pc:docChgLst>
  <pc:docChgLst>
    <pc:chgData name="Danny Ruttle" userId="28da2ce7-80d6-4e44-b63d-d6e375d09fd3" providerId="ADAL" clId="{5271D02C-8FA5-45C0-95B8-CFF52A9E3AC2}"/>
    <pc:docChg chg="undo addSld delSld modSld modSection">
      <pc:chgData name="Danny Ruttle" userId="28da2ce7-80d6-4e44-b63d-d6e375d09fd3" providerId="ADAL" clId="{5271D02C-8FA5-45C0-95B8-CFF52A9E3AC2}" dt="2018-03-12T15:12:46.062" v="13"/>
      <pc:docMkLst>
        <pc:docMk/>
      </pc:docMkLst>
      <pc:sldChg chg="delSp add del modAnim">
        <pc:chgData name="Danny Ruttle" userId="28da2ce7-80d6-4e44-b63d-d6e375d09fd3" providerId="ADAL" clId="{5271D02C-8FA5-45C0-95B8-CFF52A9E3AC2}" dt="2018-03-12T15:11:46.320" v="3"/>
        <pc:sldMkLst>
          <pc:docMk/>
          <pc:sldMk cId="3746221228" sldId="312"/>
        </pc:sldMkLst>
        <pc:picChg chg="del">
          <ac:chgData name="Danny Ruttle" userId="28da2ce7-80d6-4e44-b63d-d6e375d09fd3" providerId="ADAL" clId="{5271D02C-8FA5-45C0-95B8-CFF52A9E3AC2}" dt="2018-03-12T15:11:46.320" v="3"/>
          <ac:picMkLst>
            <pc:docMk/>
            <pc:sldMk cId="3746221228" sldId="312"/>
            <ac:picMk id="5" creationId="{DFBD41A5-16B6-4E08-933A-F1A2C9EB32D3}"/>
          </ac:picMkLst>
        </pc:picChg>
      </pc:sldChg>
      <pc:sldChg chg="delSp modAnim">
        <pc:chgData name="Danny Ruttle" userId="28da2ce7-80d6-4e44-b63d-d6e375d09fd3" providerId="ADAL" clId="{5271D02C-8FA5-45C0-95B8-CFF52A9E3AC2}" dt="2018-03-12T15:12:20.567" v="8"/>
        <pc:sldMkLst>
          <pc:docMk/>
          <pc:sldMk cId="1227648664" sldId="316"/>
        </pc:sldMkLst>
        <pc:picChg chg="del">
          <ac:chgData name="Danny Ruttle" userId="28da2ce7-80d6-4e44-b63d-d6e375d09fd3" providerId="ADAL" clId="{5271D02C-8FA5-45C0-95B8-CFF52A9E3AC2}" dt="2018-03-12T15:12:20.567" v="8"/>
          <ac:picMkLst>
            <pc:docMk/>
            <pc:sldMk cId="1227648664" sldId="316"/>
            <ac:picMk id="6" creationId="{1C93F447-C8EC-49D4-A8AE-5A0E0A77014A}"/>
          </ac:picMkLst>
        </pc:picChg>
      </pc:sldChg>
      <pc:sldChg chg="delSp modAnim">
        <pc:chgData name="Danny Ruttle" userId="28da2ce7-80d6-4e44-b63d-d6e375d09fd3" providerId="ADAL" clId="{5271D02C-8FA5-45C0-95B8-CFF52A9E3AC2}" dt="2018-03-12T15:12:07.070" v="6"/>
        <pc:sldMkLst>
          <pc:docMk/>
          <pc:sldMk cId="2776771767" sldId="317"/>
        </pc:sldMkLst>
        <pc:picChg chg="del">
          <ac:chgData name="Danny Ruttle" userId="28da2ce7-80d6-4e44-b63d-d6e375d09fd3" providerId="ADAL" clId="{5271D02C-8FA5-45C0-95B8-CFF52A9E3AC2}" dt="2018-03-12T15:12:07.070" v="6"/>
          <ac:picMkLst>
            <pc:docMk/>
            <pc:sldMk cId="2776771767" sldId="317"/>
            <ac:picMk id="8" creationId="{DE32AEE0-CEA1-4FEB-AC60-798B1688F0D3}"/>
          </ac:picMkLst>
        </pc:picChg>
        <pc:picChg chg="del">
          <ac:chgData name="Danny Ruttle" userId="28da2ce7-80d6-4e44-b63d-d6e375d09fd3" providerId="ADAL" clId="{5271D02C-8FA5-45C0-95B8-CFF52A9E3AC2}" dt="2018-03-12T15:12:07.070" v="6"/>
          <ac:picMkLst>
            <pc:docMk/>
            <pc:sldMk cId="2776771767" sldId="317"/>
            <ac:picMk id="9" creationId="{448EA9AF-9983-4F2D-81AD-BD8E1D8E162D}"/>
          </ac:picMkLst>
        </pc:picChg>
      </pc:sldChg>
      <pc:sldChg chg="delSp">
        <pc:chgData name="Danny Ruttle" userId="28da2ce7-80d6-4e44-b63d-d6e375d09fd3" providerId="ADAL" clId="{5271D02C-8FA5-45C0-95B8-CFF52A9E3AC2}" dt="2018-03-12T15:12:43.581" v="12"/>
        <pc:sldMkLst>
          <pc:docMk/>
          <pc:sldMk cId="1822594488" sldId="333"/>
        </pc:sldMkLst>
        <pc:picChg chg="del">
          <ac:chgData name="Danny Ruttle" userId="28da2ce7-80d6-4e44-b63d-d6e375d09fd3" providerId="ADAL" clId="{5271D02C-8FA5-45C0-95B8-CFF52A9E3AC2}" dt="2018-03-12T15:12:43.581" v="12"/>
          <ac:picMkLst>
            <pc:docMk/>
            <pc:sldMk cId="1822594488" sldId="333"/>
            <ac:picMk id="5" creationId="{A99C7AA1-7390-4829-A80E-E6AB8DF50988}"/>
          </ac:picMkLst>
        </pc:picChg>
      </pc:sldChg>
      <pc:sldChg chg="addSp delSp modSp add modAnim">
        <pc:chgData name="Danny Ruttle" userId="28da2ce7-80d6-4e44-b63d-d6e375d09fd3" providerId="ADAL" clId="{5271D02C-8FA5-45C0-95B8-CFF52A9E3AC2}" dt="2018-03-12T15:11:52.811" v="4"/>
        <pc:sldMkLst>
          <pc:docMk/>
          <pc:sldMk cId="3944493561" sldId="337"/>
        </pc:sldMkLst>
        <pc:spChg chg="del">
          <ac:chgData name="Danny Ruttle" userId="28da2ce7-80d6-4e44-b63d-d6e375d09fd3" providerId="ADAL" clId="{5271D02C-8FA5-45C0-95B8-CFF52A9E3AC2}" dt="2018-03-12T15:11:52.811" v="4"/>
          <ac:spMkLst>
            <pc:docMk/>
            <pc:sldMk cId="3944493561" sldId="337"/>
            <ac:spMk id="3" creationId="{8C064674-B49E-4A58-BB6D-047BA58B054E}"/>
          </ac:spMkLst>
        </pc:spChg>
        <pc:picChg chg="add mod">
          <ac:chgData name="Danny Ruttle" userId="28da2ce7-80d6-4e44-b63d-d6e375d09fd3" providerId="ADAL" clId="{5271D02C-8FA5-45C0-95B8-CFF52A9E3AC2}" dt="2018-03-12T15:11:52.811" v="4"/>
          <ac:picMkLst>
            <pc:docMk/>
            <pc:sldMk cId="3944493561" sldId="337"/>
            <ac:picMk id="5" creationId="{CA12B50D-F9C6-4D36-85BA-9032B1D28E4A}"/>
          </ac:picMkLst>
        </pc:picChg>
      </pc:sldChg>
      <pc:sldChg chg="addSp add modAnim">
        <pc:chgData name="Danny Ruttle" userId="28da2ce7-80d6-4e44-b63d-d6e375d09fd3" providerId="ADAL" clId="{5271D02C-8FA5-45C0-95B8-CFF52A9E3AC2}" dt="2018-03-12T15:12:09.275" v="7"/>
        <pc:sldMkLst>
          <pc:docMk/>
          <pc:sldMk cId="3225206675" sldId="338"/>
        </pc:sldMkLst>
        <pc:picChg chg="add">
          <ac:chgData name="Danny Ruttle" userId="28da2ce7-80d6-4e44-b63d-d6e375d09fd3" providerId="ADAL" clId="{5271D02C-8FA5-45C0-95B8-CFF52A9E3AC2}" dt="2018-03-12T15:12:09.275" v="7"/>
          <ac:picMkLst>
            <pc:docMk/>
            <pc:sldMk cId="3225206675" sldId="338"/>
            <ac:picMk id="5" creationId="{0C365003-32C1-4C98-A4DC-F4DDEBEE0B6C}"/>
          </ac:picMkLst>
        </pc:picChg>
        <pc:picChg chg="add">
          <ac:chgData name="Danny Ruttle" userId="28da2ce7-80d6-4e44-b63d-d6e375d09fd3" providerId="ADAL" clId="{5271D02C-8FA5-45C0-95B8-CFF52A9E3AC2}" dt="2018-03-12T15:12:09.275" v="7"/>
          <ac:picMkLst>
            <pc:docMk/>
            <pc:sldMk cId="3225206675" sldId="338"/>
            <ac:picMk id="6" creationId="{B5A9A70F-9F6E-4604-BC32-93A14C767AFB}"/>
          </ac:picMkLst>
        </pc:picChg>
      </pc:sldChg>
      <pc:sldChg chg="addSp add modAnim">
        <pc:chgData name="Danny Ruttle" userId="28da2ce7-80d6-4e44-b63d-d6e375d09fd3" providerId="ADAL" clId="{5271D02C-8FA5-45C0-95B8-CFF52A9E3AC2}" dt="2018-03-12T15:12:28.287" v="10"/>
        <pc:sldMkLst>
          <pc:docMk/>
          <pc:sldMk cId="2336626445" sldId="339"/>
        </pc:sldMkLst>
        <pc:picChg chg="add">
          <ac:chgData name="Danny Ruttle" userId="28da2ce7-80d6-4e44-b63d-d6e375d09fd3" providerId="ADAL" clId="{5271D02C-8FA5-45C0-95B8-CFF52A9E3AC2}" dt="2018-03-12T15:12:28.287" v="10"/>
          <ac:picMkLst>
            <pc:docMk/>
            <pc:sldMk cId="2336626445" sldId="339"/>
            <ac:picMk id="5" creationId="{8F706B96-466B-48B2-B70A-EE7851E53653}"/>
          </ac:picMkLst>
        </pc:picChg>
      </pc:sldChg>
      <pc:sldChg chg="addSp add">
        <pc:chgData name="Danny Ruttle" userId="28da2ce7-80d6-4e44-b63d-d6e375d09fd3" providerId="ADAL" clId="{5271D02C-8FA5-45C0-95B8-CFF52A9E3AC2}" dt="2018-03-12T15:12:46.062" v="13"/>
        <pc:sldMkLst>
          <pc:docMk/>
          <pc:sldMk cId="194084986" sldId="340"/>
        </pc:sldMkLst>
        <pc:picChg chg="add">
          <ac:chgData name="Danny Ruttle" userId="28da2ce7-80d6-4e44-b63d-d6e375d09fd3" providerId="ADAL" clId="{5271D02C-8FA5-45C0-95B8-CFF52A9E3AC2}" dt="2018-03-12T15:12:46.062" v="13"/>
          <ac:picMkLst>
            <pc:docMk/>
            <pc:sldMk cId="194084986" sldId="340"/>
            <ac:picMk id="5" creationId="{A323A7A0-F646-4559-B600-19018FF83C23}"/>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239B4765-A133-4BBE-AAB0-442DBD41A55E}" type="datetimeFigureOut">
              <a:rPr lang="en-GB" smtClean="0"/>
              <a:t>15/03/2018</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B7B9907A-72EF-4AD4-9791-159CFE3DDF18}" type="slidenum">
              <a:rPr lang="en-GB" smtClean="0"/>
              <a:t>‹#›</a:t>
            </a:fld>
            <a:endParaRPr lang="en-GB"/>
          </a:p>
        </p:txBody>
      </p:sp>
    </p:spTree>
    <p:extLst>
      <p:ext uri="{BB962C8B-B14F-4D97-AF65-F5344CB8AC3E}">
        <p14:creationId xmlns:p14="http://schemas.microsoft.com/office/powerpoint/2010/main" val="33917776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DB2BA8F-77E7-4D74-8429-FEA15301A487}" type="datetimeFigureOut">
              <a:rPr lang="en-GB" smtClean="0"/>
              <a:t>15/03/2018</a:t>
            </a:fld>
            <a:endParaRPr lang="en-GB" dirty="0"/>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73BD2BE-0D39-469E-8B13-E83FE0E0A27D}" type="slidenum">
              <a:rPr lang="en-GB" smtClean="0"/>
              <a:t>‹#›</a:t>
            </a:fld>
            <a:endParaRPr lang="en-GB" dirty="0"/>
          </a:p>
        </p:txBody>
      </p:sp>
    </p:spTree>
    <p:extLst>
      <p:ext uri="{BB962C8B-B14F-4D97-AF65-F5344CB8AC3E}">
        <p14:creationId xmlns:p14="http://schemas.microsoft.com/office/powerpoint/2010/main" val="7082696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t>
            </a:r>
            <a:r>
              <a:rPr lang="en-GB" dirty="0" err="1"/>
              <a:t>ruttledanny</a:t>
            </a:r>
            <a:endParaRPr lang="en-GB"/>
          </a:p>
          <a:p>
            <a:endParaRPr lang="en-GB" dirty="0"/>
          </a:p>
        </p:txBody>
      </p:sp>
      <p:sp>
        <p:nvSpPr>
          <p:cNvPr id="4" name="Slide Number Placeholder 3"/>
          <p:cNvSpPr>
            <a:spLocks noGrp="1"/>
          </p:cNvSpPr>
          <p:nvPr>
            <p:ph type="sldNum" sz="quarter" idx="10"/>
          </p:nvPr>
        </p:nvSpPr>
        <p:spPr/>
        <p:txBody>
          <a:bodyPr/>
          <a:lstStyle/>
          <a:p>
            <a:fld id="{573BD2BE-0D39-469E-8B13-E83FE0E0A27D}" type="slidenum">
              <a:rPr lang="en-GB" smtClean="0"/>
              <a:t>1</a:t>
            </a:fld>
            <a:endParaRPr lang="en-GB" dirty="0"/>
          </a:p>
        </p:txBody>
      </p:sp>
    </p:spTree>
    <p:extLst>
      <p:ext uri="{BB962C8B-B14F-4D97-AF65-F5344CB8AC3E}">
        <p14:creationId xmlns:p14="http://schemas.microsoft.com/office/powerpoint/2010/main" val="23969768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73BD2BE-0D39-469E-8B13-E83FE0E0A27D}" type="slidenum">
              <a:rPr lang="en-GB" smtClean="0"/>
              <a:t>15</a:t>
            </a:fld>
            <a:endParaRPr lang="en-GB" dirty="0"/>
          </a:p>
        </p:txBody>
      </p:sp>
    </p:spTree>
    <p:extLst>
      <p:ext uri="{BB962C8B-B14F-4D97-AF65-F5344CB8AC3E}">
        <p14:creationId xmlns:p14="http://schemas.microsoft.com/office/powerpoint/2010/main" val="14570944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73BD2BE-0D39-469E-8B13-E83FE0E0A27D}"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33775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73BD2BE-0D39-469E-8B13-E83FE0E0A27D}" type="slidenum">
              <a:rPr lang="en-GB" smtClean="0"/>
              <a:t>17</a:t>
            </a:fld>
            <a:endParaRPr lang="en-GB" dirty="0"/>
          </a:p>
        </p:txBody>
      </p:sp>
    </p:spTree>
    <p:extLst>
      <p:ext uri="{BB962C8B-B14F-4D97-AF65-F5344CB8AC3E}">
        <p14:creationId xmlns:p14="http://schemas.microsoft.com/office/powerpoint/2010/main" val="27354512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73BD2BE-0D39-469E-8B13-E83FE0E0A27D}" type="slidenum">
              <a:rPr lang="en-GB" smtClean="0"/>
              <a:t>18</a:t>
            </a:fld>
            <a:endParaRPr lang="en-GB" dirty="0"/>
          </a:p>
        </p:txBody>
      </p:sp>
    </p:spTree>
    <p:extLst>
      <p:ext uri="{BB962C8B-B14F-4D97-AF65-F5344CB8AC3E}">
        <p14:creationId xmlns:p14="http://schemas.microsoft.com/office/powerpoint/2010/main" val="2883162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t>
            </a:r>
            <a:r>
              <a:rPr lang="en-GB" dirty="0" err="1"/>
              <a:t>ruttledanny</a:t>
            </a:r>
            <a:endParaRPr lang="en-GB" dirty="0"/>
          </a:p>
        </p:txBody>
      </p:sp>
      <p:sp>
        <p:nvSpPr>
          <p:cNvPr id="4" name="Slide Number Placeholder 3"/>
          <p:cNvSpPr>
            <a:spLocks noGrp="1"/>
          </p:cNvSpPr>
          <p:nvPr>
            <p:ph type="sldNum" sz="quarter" idx="10"/>
          </p:nvPr>
        </p:nvSpPr>
        <p:spPr/>
        <p:txBody>
          <a:bodyPr/>
          <a:lstStyle/>
          <a:p>
            <a:fld id="{573BD2BE-0D39-469E-8B13-E83FE0E0A27D}" type="slidenum">
              <a:rPr lang="en-GB" smtClean="0"/>
              <a:t>20</a:t>
            </a:fld>
            <a:endParaRPr lang="en-GB" dirty="0"/>
          </a:p>
        </p:txBody>
      </p:sp>
    </p:spTree>
    <p:extLst>
      <p:ext uri="{BB962C8B-B14F-4D97-AF65-F5344CB8AC3E}">
        <p14:creationId xmlns:p14="http://schemas.microsoft.com/office/powerpoint/2010/main" val="22568994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73BD2BE-0D39-469E-8B13-E83FE0E0A27D}" type="slidenum">
              <a:rPr lang="en-GB" smtClean="0"/>
              <a:t>21</a:t>
            </a:fld>
            <a:endParaRPr lang="en-GB" dirty="0"/>
          </a:p>
        </p:txBody>
      </p:sp>
    </p:spTree>
    <p:extLst>
      <p:ext uri="{BB962C8B-B14F-4D97-AF65-F5344CB8AC3E}">
        <p14:creationId xmlns:p14="http://schemas.microsoft.com/office/powerpoint/2010/main" val="1183061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Early – Project Board plus review group members</a:t>
            </a:r>
          </a:p>
          <a:p>
            <a:pPr marL="0" indent="0">
              <a:buNone/>
            </a:pPr>
            <a:endParaRPr lang="en-GB" dirty="0"/>
          </a:p>
          <a:p>
            <a:pPr marL="0" indent="0">
              <a:buNone/>
            </a:pPr>
            <a:r>
              <a:rPr lang="en-GB" dirty="0"/>
              <a:t>Dev: Internal dev team, DDC in Leeds.  Agile iterative process.</a:t>
            </a:r>
          </a:p>
          <a:p>
            <a:pPr marL="0" indent="0">
              <a:buNone/>
            </a:pPr>
            <a:endParaRPr lang="en-GB" dirty="0"/>
          </a:p>
          <a:p>
            <a:pPr marL="0" indent="0">
              <a:buNone/>
            </a:pPr>
            <a:r>
              <a:rPr lang="en-GB" dirty="0"/>
              <a:t>Dev to Live:  Service introduction processes and security checks</a:t>
            </a:r>
          </a:p>
          <a:p>
            <a:pPr marL="0" indent="0">
              <a:buNone/>
            </a:pPr>
            <a:endParaRPr lang="en-GB" dirty="0"/>
          </a:p>
          <a:p>
            <a:pPr marL="0" indent="0">
              <a:buNone/>
            </a:pPr>
            <a:r>
              <a:rPr lang="en-GB" dirty="0"/>
              <a:t>Beginning - This isn’t finished.  Already have a phase 2 planned for 2018 and NHS Digital does want to develop the product with as much input as possible from consumers.</a:t>
            </a:r>
          </a:p>
          <a:p>
            <a:pPr marL="0" indent="0">
              <a:buNone/>
            </a:pPr>
            <a:endParaRPr lang="en-GB" dirty="0"/>
          </a:p>
          <a:p>
            <a:pPr marL="0" indent="0">
              <a:buNone/>
            </a:pPr>
            <a:r>
              <a:rPr lang="en-GB" dirty="0"/>
              <a:t>Likely to expand to support other areas of ODS including GPs, Consultants</a:t>
            </a:r>
          </a:p>
        </p:txBody>
      </p:sp>
      <p:sp>
        <p:nvSpPr>
          <p:cNvPr id="4" name="Slide Number Placeholder 3"/>
          <p:cNvSpPr>
            <a:spLocks noGrp="1"/>
          </p:cNvSpPr>
          <p:nvPr>
            <p:ph type="sldNum" sz="quarter" idx="10"/>
          </p:nvPr>
        </p:nvSpPr>
        <p:spPr/>
        <p:txBody>
          <a:bodyPr/>
          <a:lstStyle/>
          <a:p>
            <a:fld id="{573BD2BE-0D39-469E-8B13-E83FE0E0A27D}" type="slidenum">
              <a:rPr lang="en-GB" smtClean="0"/>
              <a:t>2</a:t>
            </a:fld>
            <a:endParaRPr lang="en-GB" dirty="0"/>
          </a:p>
        </p:txBody>
      </p:sp>
    </p:spTree>
    <p:extLst>
      <p:ext uri="{BB962C8B-B14F-4D97-AF65-F5344CB8AC3E}">
        <p14:creationId xmlns:p14="http://schemas.microsoft.com/office/powerpoint/2010/main" val="2034694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ODS API suite – some confusion re: two separate APIs and the decision has been taken to provide access for the different consumers with different use cases</a:t>
            </a:r>
          </a:p>
        </p:txBody>
      </p:sp>
      <p:sp>
        <p:nvSpPr>
          <p:cNvPr id="4" name="Slide Number Placeholder 3"/>
          <p:cNvSpPr>
            <a:spLocks noGrp="1"/>
          </p:cNvSpPr>
          <p:nvPr>
            <p:ph type="sldNum" sz="quarter" idx="10"/>
          </p:nvPr>
        </p:nvSpPr>
        <p:spPr/>
        <p:txBody>
          <a:bodyPr/>
          <a:lstStyle/>
          <a:p>
            <a:fld id="{573BD2BE-0D39-469E-8B13-E83FE0E0A27D}" type="slidenum">
              <a:rPr lang="en-GB" smtClean="0"/>
              <a:t>3</a:t>
            </a:fld>
            <a:endParaRPr lang="en-GB" dirty="0"/>
          </a:p>
        </p:txBody>
      </p:sp>
    </p:spTree>
    <p:extLst>
      <p:ext uri="{BB962C8B-B14F-4D97-AF65-F5344CB8AC3E}">
        <p14:creationId xmlns:p14="http://schemas.microsoft.com/office/powerpoint/2010/main" val="11796833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Parameters:  harmonised to some extend but we will be doing further work to align the interfaces where this is appropriate</a:t>
            </a:r>
          </a:p>
        </p:txBody>
      </p:sp>
      <p:sp>
        <p:nvSpPr>
          <p:cNvPr id="4" name="Slide Number Placeholder 3"/>
          <p:cNvSpPr>
            <a:spLocks noGrp="1"/>
          </p:cNvSpPr>
          <p:nvPr>
            <p:ph type="sldNum" sz="quarter" idx="10"/>
          </p:nvPr>
        </p:nvSpPr>
        <p:spPr/>
        <p:txBody>
          <a:bodyPr/>
          <a:lstStyle/>
          <a:p>
            <a:fld id="{573BD2BE-0D39-469E-8B13-E83FE0E0A27D}" type="slidenum">
              <a:rPr lang="en-GB" smtClean="0"/>
              <a:t>4</a:t>
            </a:fld>
            <a:endParaRPr lang="en-GB" dirty="0"/>
          </a:p>
        </p:txBody>
      </p:sp>
    </p:spTree>
    <p:extLst>
      <p:ext uri="{BB962C8B-B14F-4D97-AF65-F5344CB8AC3E}">
        <p14:creationId xmlns:p14="http://schemas.microsoft.com/office/powerpoint/2010/main" val="2305113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the benefit of attendees that haven’t been closely involved with ODS data</a:t>
            </a:r>
          </a:p>
          <a:p>
            <a:endParaRPr lang="en-GB" dirty="0"/>
          </a:p>
          <a:p>
            <a:r>
              <a:rPr lang="en-GB" dirty="0"/>
              <a:t>Team of approximately 25 based in Exeter, tech, BA and back office</a:t>
            </a:r>
          </a:p>
          <a:p>
            <a:endParaRPr lang="en-GB" dirty="0"/>
          </a:p>
          <a:p>
            <a:r>
              <a:rPr lang="en-GB" dirty="0"/>
              <a:t>Service catalogue is on our website and ODS provides a number of products and services to support Health and Social Care</a:t>
            </a:r>
          </a:p>
          <a:p>
            <a:endParaRPr lang="en-GB" dirty="0"/>
          </a:p>
          <a:p>
            <a:r>
              <a:rPr lang="en-GB" dirty="0"/>
              <a:t>The majority of our products are supported by information standards</a:t>
            </a:r>
          </a:p>
        </p:txBody>
      </p:sp>
      <p:sp>
        <p:nvSpPr>
          <p:cNvPr id="4" name="Slide Number Placeholder 3"/>
          <p:cNvSpPr>
            <a:spLocks noGrp="1"/>
          </p:cNvSpPr>
          <p:nvPr>
            <p:ph type="sldNum" sz="quarter" idx="10"/>
          </p:nvPr>
        </p:nvSpPr>
        <p:spPr/>
        <p:txBody>
          <a:bodyPr/>
          <a:lstStyle/>
          <a:p>
            <a:fld id="{573BD2BE-0D39-469E-8B13-E83FE0E0A27D}" type="slidenum">
              <a:rPr lang="en-GB" smtClean="0"/>
              <a:t>6</a:t>
            </a:fld>
            <a:endParaRPr lang="en-GB" dirty="0"/>
          </a:p>
        </p:txBody>
      </p:sp>
    </p:spTree>
    <p:extLst>
      <p:ext uri="{BB962C8B-B14F-4D97-AF65-F5344CB8AC3E}">
        <p14:creationId xmlns:p14="http://schemas.microsoft.com/office/powerpoint/2010/main" val="8585183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CSVs</a:t>
            </a:r>
          </a:p>
          <a:p>
            <a:r>
              <a:rPr lang="en-GB" dirty="0"/>
              <a:t>1. Fixed length records, limited numbers of relationships, varying file descriptions (approx. 70)</a:t>
            </a:r>
          </a:p>
          <a:p>
            <a:r>
              <a:rPr lang="en-GB" dirty="0"/>
              <a:t>Inherited approach</a:t>
            </a:r>
          </a:p>
          <a:p>
            <a:pPr marL="228600" indent="-228600">
              <a:buAutoNum type="arabicPeriod"/>
            </a:pPr>
            <a:r>
              <a:rPr lang="en-GB" dirty="0"/>
              <a:t>Leading characters</a:t>
            </a:r>
          </a:p>
          <a:p>
            <a:pPr marL="228600" indent="-228600">
              <a:buAutoNum type="arabicPeriod"/>
            </a:pPr>
            <a:r>
              <a:rPr lang="en-GB" dirty="0"/>
              <a:t>Key organisations limited to 3 chars – code exhaustion forecast for some of these types</a:t>
            </a:r>
          </a:p>
          <a:p>
            <a:pPr marL="0" indent="0">
              <a:buNone/>
            </a:pPr>
            <a:r>
              <a:rPr lang="en-GB" dirty="0"/>
              <a:t>SCCI</a:t>
            </a:r>
          </a:p>
          <a:p>
            <a:pPr marL="228600" indent="-228600">
              <a:buAutoNum type="arabicPeriod"/>
            </a:pPr>
            <a:r>
              <a:rPr lang="en-GB" dirty="0"/>
              <a:t>Approved August 2016</a:t>
            </a:r>
          </a:p>
          <a:p>
            <a:pPr marL="228600" indent="-228600">
              <a:buAutoNum type="arabicPeriod"/>
            </a:pPr>
            <a:r>
              <a:rPr lang="en-GB" dirty="0"/>
              <a:t>CSVs remain in place  until November 2021 by which time all consumers need to migrate to XML</a:t>
            </a:r>
          </a:p>
          <a:p>
            <a:pPr marL="228600" indent="-228600">
              <a:buAutoNum type="arabicPeriod"/>
            </a:pPr>
            <a:r>
              <a:rPr lang="en-GB" dirty="0"/>
              <a:t>SCCI - recommendation - a programme of work separate to ODS established to manage this change</a:t>
            </a:r>
          </a:p>
        </p:txBody>
      </p:sp>
      <p:sp>
        <p:nvSpPr>
          <p:cNvPr id="4" name="Slide Number Placeholder 3"/>
          <p:cNvSpPr>
            <a:spLocks noGrp="1"/>
          </p:cNvSpPr>
          <p:nvPr>
            <p:ph type="sldNum" sz="quarter" idx="10"/>
          </p:nvPr>
        </p:nvSpPr>
        <p:spPr/>
        <p:txBody>
          <a:bodyPr/>
          <a:lstStyle/>
          <a:p>
            <a:fld id="{573BD2BE-0D39-469E-8B13-E83FE0E0A27D}" type="slidenum">
              <a:rPr lang="en-GB" smtClean="0"/>
              <a:t>7</a:t>
            </a:fld>
            <a:endParaRPr lang="en-GB" dirty="0"/>
          </a:p>
        </p:txBody>
      </p:sp>
    </p:spTree>
    <p:extLst>
      <p:ext uri="{BB962C8B-B14F-4D97-AF65-F5344CB8AC3E}">
        <p14:creationId xmlns:p14="http://schemas.microsoft.com/office/powerpoint/2010/main" val="22929308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Simplified</a:t>
            </a:r>
          </a:p>
          <a:p>
            <a:pPr marL="228600" indent="-228600">
              <a:buAutoNum type="arabicPeriod"/>
            </a:pPr>
            <a:r>
              <a:rPr lang="en-GB" dirty="0"/>
              <a:t>Any complexity  is hidden from consumers – done in the back end</a:t>
            </a:r>
          </a:p>
          <a:p>
            <a:pPr marL="228600" indent="-228600">
              <a:buAutoNum type="arabicPeriod"/>
            </a:pPr>
            <a:r>
              <a:rPr lang="en-GB" dirty="0"/>
              <a:t>Essentially the delta file will be generated from our internal OSCAR application and made available to the API</a:t>
            </a:r>
          </a:p>
          <a:p>
            <a:r>
              <a:rPr lang="en-GB" dirty="0"/>
              <a:t>Connect</a:t>
            </a:r>
          </a:p>
          <a:p>
            <a:pPr marL="228600" indent="-228600">
              <a:buAutoNum type="arabicPeriod"/>
            </a:pPr>
            <a:r>
              <a:rPr lang="en-GB" dirty="0"/>
              <a:t>Removes the dependency on publication schedules </a:t>
            </a:r>
          </a:p>
          <a:p>
            <a:r>
              <a:rPr lang="en-GB" dirty="0"/>
              <a:t>Choice</a:t>
            </a:r>
          </a:p>
          <a:p>
            <a:r>
              <a:rPr lang="en-GB" dirty="0"/>
              <a:t>1. The interfaces support multiple scenarios/use cases</a:t>
            </a:r>
          </a:p>
          <a:p>
            <a:r>
              <a:rPr lang="en-GB" dirty="0"/>
              <a:t>XML products</a:t>
            </a:r>
          </a:p>
          <a:p>
            <a:pPr marL="228600" indent="-228600">
              <a:buAutoNum type="arabicPeriod"/>
            </a:pPr>
            <a:r>
              <a:rPr lang="en-GB" dirty="0"/>
              <a:t>e.g. where a local data store is required for performance then baseline and </a:t>
            </a:r>
            <a:r>
              <a:rPr lang="en-GB" dirty="0" err="1"/>
              <a:t>LastChangeDate</a:t>
            </a:r>
            <a:endParaRPr lang="en-GB" dirty="0"/>
          </a:p>
          <a:p>
            <a:r>
              <a:rPr lang="en-GB" dirty="0"/>
              <a:t>ORD points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dirty="0"/>
              <a:t>Local systems use the same processes and tools to handle the XML</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dirty="0"/>
              <a:t>Consumers will be investing in moving over to the XML products</a:t>
            </a:r>
          </a:p>
          <a:p>
            <a:pPr marL="228600" indent="-228600">
              <a:buAutoNum type="arabicPeriod"/>
            </a:pPr>
            <a:r>
              <a:rPr lang="en-GB" dirty="0"/>
              <a:t>ODS has made supporting tools available, primarily XSLTs to allow</a:t>
            </a:r>
          </a:p>
          <a:p>
            <a:pPr marL="228600" indent="-228600">
              <a:buAutoNum type="arabicPeriod"/>
            </a:pPr>
            <a:r>
              <a:rPr lang="en-GB" dirty="0"/>
              <a:t>Supports transactional lookups but also allows consumers to synchronise changes into a local data store</a:t>
            </a:r>
          </a:p>
          <a:p>
            <a:pPr marL="228600" indent="-228600">
              <a:buAutoNum type="arabicPeriod"/>
            </a:pPr>
            <a:endParaRPr lang="en-GB" dirty="0"/>
          </a:p>
        </p:txBody>
      </p:sp>
      <p:sp>
        <p:nvSpPr>
          <p:cNvPr id="4" name="Slide Number Placeholder 3"/>
          <p:cNvSpPr>
            <a:spLocks noGrp="1"/>
          </p:cNvSpPr>
          <p:nvPr>
            <p:ph type="sldNum" sz="quarter" idx="10"/>
          </p:nvPr>
        </p:nvSpPr>
        <p:spPr/>
        <p:txBody>
          <a:bodyPr/>
          <a:lstStyle/>
          <a:p>
            <a:fld id="{573BD2BE-0D39-469E-8B13-E83FE0E0A27D}" type="slidenum">
              <a:rPr lang="en-GB" smtClean="0"/>
              <a:t>9</a:t>
            </a:fld>
            <a:endParaRPr lang="en-GB" dirty="0"/>
          </a:p>
        </p:txBody>
      </p:sp>
    </p:spTree>
    <p:extLst>
      <p:ext uri="{BB962C8B-B14F-4D97-AF65-F5344CB8AC3E}">
        <p14:creationId xmlns:p14="http://schemas.microsoft.com/office/powerpoint/2010/main" val="958352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Split into endpoints</a:t>
            </a:r>
          </a:p>
        </p:txBody>
      </p:sp>
      <p:sp>
        <p:nvSpPr>
          <p:cNvPr id="4" name="Slide Number Placeholder 3"/>
          <p:cNvSpPr>
            <a:spLocks noGrp="1"/>
          </p:cNvSpPr>
          <p:nvPr>
            <p:ph type="sldNum" sz="quarter" idx="10"/>
          </p:nvPr>
        </p:nvSpPr>
        <p:spPr/>
        <p:txBody>
          <a:bodyPr/>
          <a:lstStyle/>
          <a:p>
            <a:fld id="{573BD2BE-0D39-469E-8B13-E83FE0E0A27D}" type="slidenum">
              <a:rPr lang="en-GB" smtClean="0"/>
              <a:t>11</a:t>
            </a:fld>
            <a:endParaRPr lang="en-GB" dirty="0"/>
          </a:p>
        </p:txBody>
      </p:sp>
    </p:spTree>
    <p:extLst>
      <p:ext uri="{BB962C8B-B14F-4D97-AF65-F5344CB8AC3E}">
        <p14:creationId xmlns:p14="http://schemas.microsoft.com/office/powerpoint/2010/main" val="916470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73BD2BE-0D39-469E-8B13-E83FE0E0A27D}" type="slidenum">
              <a:rPr lang="en-GB" smtClean="0"/>
              <a:t>14</a:t>
            </a:fld>
            <a:endParaRPr lang="en-GB" dirty="0"/>
          </a:p>
        </p:txBody>
      </p:sp>
    </p:spTree>
    <p:extLst>
      <p:ext uri="{BB962C8B-B14F-4D97-AF65-F5344CB8AC3E}">
        <p14:creationId xmlns:p14="http://schemas.microsoft.com/office/powerpoint/2010/main" val="41303032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2_Title Slide">
    <p:spTree>
      <p:nvGrpSpPr>
        <p:cNvPr id="1" name=""/>
        <p:cNvGrpSpPr/>
        <p:nvPr/>
      </p:nvGrpSpPr>
      <p:grpSpPr>
        <a:xfrm>
          <a:off x="0" y="0"/>
          <a:ext cx="0" cy="0"/>
          <a:chOff x="0" y="0"/>
          <a:chExt cx="0" cy="0"/>
        </a:xfrm>
      </p:grpSpPr>
      <p:sp>
        <p:nvSpPr>
          <p:cNvPr id="4" name="Rectangle 3"/>
          <p:cNvSpPr/>
          <p:nvPr userDrawn="1"/>
        </p:nvSpPr>
        <p:spPr>
          <a:xfrm>
            <a:off x="0" y="0"/>
            <a:ext cx="9144000" cy="439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userDrawn="1"/>
        </p:nvSpPr>
        <p:spPr>
          <a:xfrm>
            <a:off x="0" y="4356000"/>
            <a:ext cx="9144000" cy="792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p:cNvPicPr/>
          <p:nvPr userDrawn="1"/>
        </p:nvPicPr>
        <p:blipFill>
          <a:blip r:embed="rId2" cstate="print">
            <a:extLst>
              <a:ext uri="{28A0092B-C50C-407E-A947-70E740481C1C}">
                <a14:useLocalDpi xmlns:a14="http://schemas.microsoft.com/office/drawing/2010/main" val="0"/>
              </a:ext>
            </a:extLst>
          </a:blip>
          <a:stretch>
            <a:fillRect/>
          </a:stretch>
        </p:blipFill>
        <p:spPr>
          <a:xfrm>
            <a:off x="7478211" y="254736"/>
            <a:ext cx="1198244" cy="947764"/>
          </a:xfrm>
          <a:prstGeom prst="rect">
            <a:avLst/>
          </a:prstGeom>
        </p:spPr>
      </p:pic>
      <p:sp>
        <p:nvSpPr>
          <p:cNvPr id="9" name="Text Placeholder 5"/>
          <p:cNvSpPr>
            <a:spLocks noGrp="1"/>
          </p:cNvSpPr>
          <p:nvPr>
            <p:ph type="body" sz="quarter" idx="12" hasCustomPrompt="1"/>
          </p:nvPr>
        </p:nvSpPr>
        <p:spPr>
          <a:xfrm>
            <a:off x="720000" y="1728000"/>
            <a:ext cx="6660312" cy="483558"/>
          </a:xfrm>
        </p:spPr>
        <p:txBody>
          <a:bodyPr lIns="0" tIns="0" rIns="0" bIns="0">
            <a:normAutofit/>
          </a:bodyPr>
          <a:lstStyle>
            <a:lvl1pPr marL="0" indent="0">
              <a:spcBef>
                <a:spcPts val="0"/>
              </a:spcBef>
              <a:buNone/>
              <a:defRPr sz="3000" b="1" spc="-40" baseline="0">
                <a:solidFill>
                  <a:schemeClr val="bg1"/>
                </a:solidFill>
                <a:latin typeface="Arial" panose="020B0604020202020204" pitchFamily="34" charset="0"/>
              </a:defRPr>
            </a:lvl1pPr>
          </a:lstStyle>
          <a:p>
            <a:pPr lvl="0"/>
            <a:r>
              <a:rPr lang="en-US" dirty="0"/>
              <a:t>Title heading in 30pt Arial Bold</a:t>
            </a:r>
            <a:endParaRPr lang="en-GB" dirty="0"/>
          </a:p>
        </p:txBody>
      </p:sp>
      <p:sp>
        <p:nvSpPr>
          <p:cNvPr id="10" name="Text Placeholder 9"/>
          <p:cNvSpPr>
            <a:spLocks noGrp="1"/>
          </p:cNvSpPr>
          <p:nvPr>
            <p:ph type="body" sz="quarter" idx="13" hasCustomPrompt="1"/>
          </p:nvPr>
        </p:nvSpPr>
        <p:spPr>
          <a:xfrm>
            <a:off x="720000" y="2268000"/>
            <a:ext cx="6660312" cy="444553"/>
          </a:xfrm>
        </p:spPr>
        <p:txBody>
          <a:bodyPr lIns="0" tIns="0" rIns="0" bIns="0">
            <a:normAutofit/>
          </a:bodyPr>
          <a:lstStyle>
            <a:lvl1pPr marL="0" indent="0">
              <a:buNone/>
              <a:defRPr sz="2100" b="1">
                <a:solidFill>
                  <a:srgbClr val="FFB81C"/>
                </a:solidFill>
              </a:defRPr>
            </a:lvl1pPr>
          </a:lstStyle>
          <a:p>
            <a:r>
              <a:rPr lang="en-US" dirty="0"/>
              <a:t>Subheading in 21pt Arial Bold</a:t>
            </a:r>
            <a:endParaRPr lang="en-GB" dirty="0"/>
          </a:p>
        </p:txBody>
      </p:sp>
      <p:sp>
        <p:nvSpPr>
          <p:cNvPr id="11" name="Text Placeholder 13"/>
          <p:cNvSpPr>
            <a:spLocks noGrp="1"/>
          </p:cNvSpPr>
          <p:nvPr>
            <p:ph type="body" sz="quarter" idx="14" hasCustomPrompt="1"/>
          </p:nvPr>
        </p:nvSpPr>
        <p:spPr>
          <a:xfrm>
            <a:off x="4644008" y="4464000"/>
            <a:ext cx="3924008" cy="540000"/>
          </a:xfrm>
        </p:spPr>
        <p:txBody>
          <a:bodyPr lIns="0" tIns="0" rIns="0" bIns="0">
            <a:normAutofit/>
          </a:bodyPr>
          <a:lstStyle>
            <a:lvl1pPr marL="0" indent="0" algn="r">
              <a:buNone/>
              <a:defRPr sz="1500" b="1" baseline="0">
                <a:solidFill>
                  <a:schemeClr val="accent6"/>
                </a:solidFill>
              </a:defRPr>
            </a:lvl1pPr>
          </a:lstStyle>
          <a:p>
            <a:pPr lvl="0"/>
            <a:r>
              <a:rPr lang="en-US" dirty="0"/>
              <a:t>Presented by… in 15pt Arial Bold</a:t>
            </a:r>
            <a:endParaRPr lang="en-GB" dirty="0"/>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48000" y="4428000"/>
            <a:ext cx="3023318" cy="586741"/>
          </a:xfrm>
          <a:prstGeom prst="rect">
            <a:avLst/>
          </a:prstGeom>
        </p:spPr>
      </p:pic>
    </p:spTree>
    <p:extLst>
      <p:ext uri="{BB962C8B-B14F-4D97-AF65-F5344CB8AC3E}">
        <p14:creationId xmlns:p14="http://schemas.microsoft.com/office/powerpoint/2010/main" val="1326722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userDrawn="1"/>
        </p:nvSpPr>
        <p:spPr>
          <a:xfrm>
            <a:off x="0" y="936000"/>
            <a:ext cx="9144000" cy="4207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720000" y="360000"/>
            <a:ext cx="7632000" cy="529568"/>
          </a:xfrm>
        </p:spPr>
        <p:txBody>
          <a:bodyPr lIns="0" tIns="0" rIns="0" bIns="0" anchor="t">
            <a:normAutofit/>
          </a:bodyPr>
          <a:lstStyle>
            <a:lvl1pPr>
              <a:defRPr sz="3000" b="1" spc="-40" baseline="0">
                <a:solidFill>
                  <a:schemeClr val="accent1"/>
                </a:solidFill>
              </a:defRPr>
            </a:lvl1pPr>
          </a:lstStyle>
          <a:p>
            <a:r>
              <a:rPr lang="en-US" dirty="0"/>
              <a:t>Main Heading</a:t>
            </a:r>
            <a:endParaRPr lang="en-GB" dirty="0"/>
          </a:p>
        </p:txBody>
      </p:sp>
      <p:sp>
        <p:nvSpPr>
          <p:cNvPr id="3" name="Content Placeholder 2"/>
          <p:cNvSpPr>
            <a:spLocks noGrp="1"/>
          </p:cNvSpPr>
          <p:nvPr>
            <p:ph idx="1"/>
          </p:nvPr>
        </p:nvSpPr>
        <p:spPr>
          <a:xfrm>
            <a:off x="720000" y="1080000"/>
            <a:ext cx="7704000" cy="3435966"/>
          </a:xfrm>
        </p:spPr>
        <p:txBody>
          <a:bodyPr lIns="0" tIns="0" rIns="0" bIns="0"/>
          <a:lstStyle>
            <a:lvl1pPr>
              <a:defRPr sz="2400">
                <a:solidFill>
                  <a:schemeClr val="bg1"/>
                </a:solidFill>
              </a:defRPr>
            </a:lvl1pPr>
            <a:lvl2pPr>
              <a:defRPr sz="2100">
                <a:solidFill>
                  <a:schemeClr val="bg1"/>
                </a:solidFill>
              </a:defRPr>
            </a:lvl2pPr>
            <a:lvl3pPr marL="1143000" indent="-228600">
              <a:buFont typeface="Wingdings" panose="05000000000000000000" pitchFamily="2" charset="2"/>
              <a:buChar char="§"/>
              <a:defRPr sz="1800">
                <a:solidFill>
                  <a:schemeClr val="bg1"/>
                </a:solidFill>
              </a:defRPr>
            </a:lvl3pPr>
            <a:lvl4pPr>
              <a:defRPr sz="2100"/>
            </a:lvl4pPr>
            <a:lvl5pPr>
              <a:defRPr sz="1750"/>
            </a:lvl5pPr>
          </a:lstStyle>
          <a:p>
            <a:pPr lvl="0"/>
            <a:r>
              <a:rPr lang="en-US"/>
              <a:t>Click to edit Master text styles</a:t>
            </a:r>
          </a:p>
          <a:p>
            <a:pPr lvl="1"/>
            <a:r>
              <a:rPr lang="en-US"/>
              <a:t>Second level</a:t>
            </a:r>
          </a:p>
          <a:p>
            <a:pPr lvl="2"/>
            <a:r>
              <a:rPr lang="en-US"/>
              <a:t>Third level</a:t>
            </a:r>
          </a:p>
        </p:txBody>
      </p:sp>
      <p:sp>
        <p:nvSpPr>
          <p:cNvPr id="6" name="Slide Number Placeholder 5"/>
          <p:cNvSpPr>
            <a:spLocks noGrp="1"/>
          </p:cNvSpPr>
          <p:nvPr>
            <p:ph type="sldNum" sz="quarter" idx="12"/>
          </p:nvPr>
        </p:nvSpPr>
        <p:spPr>
          <a:xfrm>
            <a:off x="6300192" y="4731990"/>
            <a:ext cx="2133600" cy="273844"/>
          </a:xfrm>
        </p:spPr>
        <p:txBody>
          <a:bodyPr/>
          <a:lstStyle>
            <a:lvl1pPr>
              <a:defRPr sz="1000">
                <a:solidFill>
                  <a:schemeClr val="bg1"/>
                </a:solidFill>
              </a:defRPr>
            </a:lvl1pPr>
          </a:lstStyle>
          <a:p>
            <a:fld id="{280AA684-6FB9-400F-B313-F111F0F48737}" type="slidenum">
              <a:rPr lang="en-GB" smtClean="0"/>
              <a:pPr/>
              <a:t>‹#›</a:t>
            </a:fld>
            <a:endParaRPr lang="en-GB" dirty="0"/>
          </a:p>
        </p:txBody>
      </p:sp>
    </p:spTree>
    <p:extLst>
      <p:ext uri="{BB962C8B-B14F-4D97-AF65-F5344CB8AC3E}">
        <p14:creationId xmlns:p14="http://schemas.microsoft.com/office/powerpoint/2010/main" val="1918140604"/>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10" name="Rectangle 9"/>
          <p:cNvSpPr/>
          <p:nvPr userDrawn="1"/>
        </p:nvSpPr>
        <p:spPr>
          <a:xfrm>
            <a:off x="0" y="0"/>
            <a:ext cx="9144000" cy="516403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userDrawn="1"/>
        </p:nvSpPr>
        <p:spPr>
          <a:xfrm>
            <a:off x="0" y="3939902"/>
            <a:ext cx="9144000" cy="129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720000" y="699694"/>
            <a:ext cx="6804328" cy="900068"/>
          </a:xfrm>
        </p:spPr>
        <p:txBody>
          <a:bodyPr lIns="0" tIns="0" rIns="0" bIns="0" anchor="t">
            <a:normAutofit/>
          </a:bodyPr>
          <a:lstStyle>
            <a:lvl1pPr>
              <a:defRPr sz="3000" b="1">
                <a:solidFill>
                  <a:schemeClr val="accent1"/>
                </a:solidFill>
              </a:defRPr>
            </a:lvl1pPr>
          </a:lstStyle>
          <a:p>
            <a:r>
              <a:rPr lang="en-US" dirty="0"/>
              <a:t>Main Heading</a:t>
            </a:r>
            <a:endParaRPr lang="en-GB" dirty="0"/>
          </a:p>
        </p:txBody>
      </p:sp>
      <p:sp>
        <p:nvSpPr>
          <p:cNvPr id="11" name="Content Placeholder 2"/>
          <p:cNvSpPr>
            <a:spLocks noGrp="1"/>
          </p:cNvSpPr>
          <p:nvPr>
            <p:ph idx="1"/>
          </p:nvPr>
        </p:nvSpPr>
        <p:spPr>
          <a:xfrm>
            <a:off x="683568" y="4371950"/>
            <a:ext cx="8003232" cy="660663"/>
          </a:xfrm>
        </p:spPr>
        <p:txBody>
          <a:bodyPr lIns="0" tIns="0" rIns="0" bIns="0">
            <a:normAutofit/>
          </a:bodyPr>
          <a:lstStyle>
            <a:lvl1pPr marL="0" indent="0">
              <a:buNone/>
              <a:defRPr sz="2100" b="1">
                <a:solidFill>
                  <a:schemeClr val="bg1"/>
                </a:solidFill>
              </a:defRPr>
            </a:lvl1pPr>
            <a:lvl2pPr>
              <a:defRPr sz="2600">
                <a:solidFill>
                  <a:schemeClr val="bg1"/>
                </a:solidFill>
              </a:defRPr>
            </a:lvl2pPr>
            <a:lvl3pPr marL="1143000" indent="-228600">
              <a:buFont typeface="Wingdings" panose="05000000000000000000" pitchFamily="2" charset="2"/>
              <a:buChar char="§"/>
              <a:defRPr sz="2200">
                <a:solidFill>
                  <a:schemeClr val="bg1"/>
                </a:solidFill>
              </a:defRPr>
            </a:lvl3pPr>
            <a:lvl4pPr>
              <a:defRPr sz="2100"/>
            </a:lvl4pPr>
            <a:lvl5pPr>
              <a:defRPr sz="1750"/>
            </a:lvl5pPr>
          </a:lstStyle>
          <a:p>
            <a:pPr lvl="0"/>
            <a:r>
              <a:rPr lang="en-US"/>
              <a:t>Click to edit Master text styles</a:t>
            </a:r>
          </a:p>
        </p:txBody>
      </p:sp>
      <p:sp>
        <p:nvSpPr>
          <p:cNvPr id="6" name="Slide Number Placeholder 5"/>
          <p:cNvSpPr>
            <a:spLocks noGrp="1"/>
          </p:cNvSpPr>
          <p:nvPr>
            <p:ph type="sldNum" sz="quarter" idx="12"/>
          </p:nvPr>
        </p:nvSpPr>
        <p:spPr>
          <a:xfrm>
            <a:off x="6300192" y="4731990"/>
            <a:ext cx="2133600" cy="273844"/>
          </a:xfrm>
        </p:spPr>
        <p:txBody>
          <a:bodyPr/>
          <a:lstStyle>
            <a:lvl1pPr>
              <a:defRPr sz="1000">
                <a:solidFill>
                  <a:schemeClr val="bg1"/>
                </a:solidFill>
              </a:defRPr>
            </a:lvl1pPr>
          </a:lstStyle>
          <a:p>
            <a:fld id="{4F2E129E-16B7-480B-972E-C025DBFD1D53}" type="slidenum">
              <a:rPr lang="en-GB" smtClean="0"/>
              <a:pPr/>
              <a:t>‹#›</a:t>
            </a:fld>
            <a:endParaRPr lang="en-GB" dirty="0"/>
          </a:p>
        </p:txBody>
      </p:sp>
    </p:spTree>
    <p:extLst>
      <p:ext uri="{BB962C8B-B14F-4D97-AF65-F5344CB8AC3E}">
        <p14:creationId xmlns:p14="http://schemas.microsoft.com/office/powerpoint/2010/main" val="3080355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9" name="Rectangle 8"/>
          <p:cNvSpPr/>
          <p:nvPr userDrawn="1"/>
        </p:nvSpPr>
        <p:spPr>
          <a:xfrm>
            <a:off x="0" y="0"/>
            <a:ext cx="9144000" cy="439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userDrawn="1"/>
        </p:nvSpPr>
        <p:spPr>
          <a:xfrm>
            <a:off x="0" y="4356000"/>
            <a:ext cx="9144000" cy="792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13"/>
          <p:cNvPicPr/>
          <p:nvPr userDrawn="1"/>
        </p:nvPicPr>
        <p:blipFill>
          <a:blip r:embed="rId2" cstate="print">
            <a:extLst>
              <a:ext uri="{28A0092B-C50C-407E-A947-70E740481C1C}">
                <a14:useLocalDpi xmlns:a14="http://schemas.microsoft.com/office/drawing/2010/main" val="0"/>
              </a:ext>
            </a:extLst>
          </a:blip>
          <a:stretch>
            <a:fillRect/>
          </a:stretch>
        </p:blipFill>
        <p:spPr>
          <a:xfrm>
            <a:off x="7478211" y="254736"/>
            <a:ext cx="1198244" cy="947764"/>
          </a:xfrm>
          <a:prstGeom prst="rect">
            <a:avLst/>
          </a:prstGeom>
        </p:spPr>
      </p:pic>
      <p:pic>
        <p:nvPicPr>
          <p:cNvPr id="15" name="Pictur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48000" y="4428000"/>
            <a:ext cx="3023318" cy="586741"/>
          </a:xfrm>
          <a:prstGeom prst="rect">
            <a:avLst/>
          </a:prstGeom>
        </p:spPr>
      </p:pic>
      <p:sp>
        <p:nvSpPr>
          <p:cNvPr id="5" name="TextBox 4"/>
          <p:cNvSpPr txBox="1"/>
          <p:nvPr userDrawn="1"/>
        </p:nvSpPr>
        <p:spPr>
          <a:xfrm>
            <a:off x="755576" y="1398235"/>
            <a:ext cx="6048672" cy="1938992"/>
          </a:xfrm>
          <a:prstGeom prst="rect">
            <a:avLst/>
          </a:prstGeom>
          <a:noFill/>
        </p:spPr>
        <p:txBody>
          <a:bodyPr wrap="square" rtlCol="0">
            <a:spAutoFit/>
          </a:bodyPr>
          <a:lstStyle/>
          <a:p>
            <a:pPr>
              <a:lnSpc>
                <a:spcPts val="3600"/>
              </a:lnSpc>
            </a:pPr>
            <a:r>
              <a:rPr lang="en-GB" sz="2400" b="1" u="none" strike="noStrike" kern="1200" dirty="0">
                <a:solidFill>
                  <a:schemeClr val="bg1"/>
                </a:solidFill>
                <a:effectLst/>
                <a:latin typeface="+mn-lt"/>
                <a:ea typeface="+mn-ea"/>
                <a:cs typeface="+mn-cs"/>
              </a:rPr>
              <a:t>www.digital.nhs.uk</a:t>
            </a:r>
            <a:endParaRPr lang="en-GB" sz="2400" kern="1200" dirty="0">
              <a:solidFill>
                <a:schemeClr val="bg1"/>
              </a:solidFill>
              <a:effectLst/>
              <a:latin typeface="+mn-lt"/>
              <a:ea typeface="+mn-ea"/>
              <a:cs typeface="+mn-cs"/>
            </a:endParaRPr>
          </a:p>
          <a:p>
            <a:pPr marL="0" marR="0" indent="0" algn="l" defTabSz="914400" rtl="0" eaLnBrk="1" fontAlgn="auto" latinLnBrk="0" hangingPunct="1">
              <a:lnSpc>
                <a:spcPts val="3600"/>
              </a:lnSpc>
              <a:spcBef>
                <a:spcPts val="0"/>
              </a:spcBef>
              <a:spcAft>
                <a:spcPts val="0"/>
              </a:spcAft>
              <a:buClrTx/>
              <a:buSzTx/>
              <a:buFontTx/>
              <a:buNone/>
              <a:tabLst/>
              <a:defRPr/>
            </a:pPr>
            <a:r>
              <a:rPr lang="en-GB" sz="2400" kern="1200" dirty="0">
                <a:solidFill>
                  <a:schemeClr val="bg1"/>
                </a:solidFill>
                <a:effectLst/>
                <a:latin typeface="+mn-lt"/>
                <a:ea typeface="+mn-ea"/>
                <a:cs typeface="+mn-cs"/>
              </a:rPr>
              <a:t>     </a:t>
            </a:r>
            <a:r>
              <a:rPr lang="en-GB" sz="2400" b="1" kern="1200" dirty="0">
                <a:solidFill>
                  <a:schemeClr val="bg1"/>
                </a:solidFill>
                <a:effectLst/>
                <a:latin typeface="+mn-lt"/>
                <a:ea typeface="+mn-ea"/>
                <a:cs typeface="+mn-cs"/>
              </a:rPr>
              <a:t>@</a:t>
            </a:r>
            <a:r>
              <a:rPr lang="en-GB" sz="2400" b="1" kern="1200" dirty="0" err="1">
                <a:solidFill>
                  <a:schemeClr val="bg1"/>
                </a:solidFill>
                <a:effectLst/>
                <a:latin typeface="+mn-lt"/>
                <a:ea typeface="+mn-ea"/>
                <a:cs typeface="+mn-cs"/>
              </a:rPr>
              <a:t>nhsdigital</a:t>
            </a:r>
            <a:endParaRPr lang="en-GB" sz="2400" b="1" kern="1200" dirty="0">
              <a:solidFill>
                <a:schemeClr val="bg1"/>
              </a:solidFill>
              <a:effectLst/>
              <a:latin typeface="+mn-lt"/>
              <a:ea typeface="+mn-ea"/>
              <a:cs typeface="+mn-cs"/>
            </a:endParaRPr>
          </a:p>
          <a:p>
            <a:pPr>
              <a:lnSpc>
                <a:spcPts val="3600"/>
              </a:lnSpc>
            </a:pPr>
            <a:r>
              <a:rPr lang="en-GB" sz="2400" b="1" kern="1200" dirty="0">
                <a:solidFill>
                  <a:srgbClr val="FFB81C"/>
                </a:solidFill>
                <a:effectLst/>
                <a:latin typeface="+mn-lt"/>
                <a:ea typeface="+mn-ea"/>
                <a:cs typeface="+mn-cs"/>
              </a:rPr>
              <a:t>enquiries@nhsdigital.nhs.uk</a:t>
            </a:r>
          </a:p>
          <a:p>
            <a:pPr>
              <a:lnSpc>
                <a:spcPts val="3600"/>
              </a:lnSpc>
            </a:pPr>
            <a:r>
              <a:rPr lang="en-GB" sz="2400" b="1" kern="1200" dirty="0">
                <a:solidFill>
                  <a:srgbClr val="FFB81C"/>
                </a:solidFill>
                <a:effectLst/>
                <a:latin typeface="+mn-lt"/>
                <a:ea typeface="+mn-ea"/>
                <a:cs typeface="+mn-cs"/>
              </a:rPr>
              <a:t>0300 303</a:t>
            </a:r>
            <a:r>
              <a:rPr lang="en-GB" sz="2400" b="1" kern="1200" baseline="0" dirty="0">
                <a:solidFill>
                  <a:srgbClr val="FFB81C"/>
                </a:solidFill>
                <a:effectLst/>
                <a:latin typeface="+mn-lt"/>
                <a:ea typeface="+mn-ea"/>
                <a:cs typeface="+mn-cs"/>
              </a:rPr>
              <a:t> 5678</a:t>
            </a:r>
            <a:endParaRPr lang="en-GB" sz="2400" kern="1200" dirty="0">
              <a:solidFill>
                <a:srgbClr val="FFB81C"/>
              </a:solidFill>
              <a:effectLst/>
              <a:latin typeface="+mn-lt"/>
              <a:ea typeface="+mn-ea"/>
              <a:cs typeface="+mn-cs"/>
            </a:endParaRPr>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71925" y="1968019"/>
            <a:ext cx="387707" cy="387707"/>
          </a:xfrm>
          <a:prstGeom prst="rect">
            <a:avLst/>
          </a:prstGeom>
        </p:spPr>
      </p:pic>
    </p:spTree>
    <p:extLst>
      <p:ext uri="{BB962C8B-B14F-4D97-AF65-F5344CB8AC3E}">
        <p14:creationId xmlns:p14="http://schemas.microsoft.com/office/powerpoint/2010/main" val="20743140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91F9D6EA-53C1-4056-A5B8-5AF66D913895}" type="datetime1">
              <a:rPr lang="en-GB" smtClean="0"/>
              <a:t>15/03/2018</a:t>
            </a:fld>
            <a:endParaRPr lang="en-GB"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dirty="0"/>
              <a:t>Click to edit master footer style</a:t>
            </a: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4F2E129E-16B7-480B-972E-C025DBFD1D53}" type="slidenum">
              <a:rPr lang="en-GB" smtClean="0"/>
              <a:t>‹#›</a:t>
            </a:fld>
            <a:endParaRPr lang="en-GB" dirty="0"/>
          </a:p>
        </p:txBody>
      </p:sp>
    </p:spTree>
    <p:extLst>
      <p:ext uri="{BB962C8B-B14F-4D97-AF65-F5344CB8AC3E}">
        <p14:creationId xmlns:p14="http://schemas.microsoft.com/office/powerpoint/2010/main" val="554456388"/>
      </p:ext>
    </p:extLst>
  </p:cSld>
  <p:clrMap bg1="lt1" tx1="dk1" bg2="lt2" tx2="dk2" accent1="accent1" accent2="accent2" accent3="accent3" accent4="accent4" accent5="accent5" accent6="accent6" hlink="hlink" folHlink="folHlink"/>
  <p:sldLayoutIdLst>
    <p:sldLayoutId id="2147483686" r:id="rId1"/>
    <p:sldLayoutId id="2147483662" r:id="rId2"/>
    <p:sldLayoutId id="2147483687" r:id="rId3"/>
    <p:sldLayoutId id="2147483681" r:id="rId4"/>
  </p:sldLayoutIdLst>
  <p:hf sldNum="0" hdr="0" dt="0"/>
  <p:txStyles>
    <p:titleStyle>
      <a:lvl1pPr algn="l" defTabSz="914400" rtl="0" eaLnBrk="1" latinLnBrk="0" hangingPunct="1">
        <a:spcBef>
          <a:spcPct val="0"/>
        </a:spcBef>
        <a:buNone/>
        <a:defRPr sz="330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000" kern="1200">
          <a:solidFill>
            <a:schemeClr val="accen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600" kern="1200">
          <a:solidFill>
            <a:schemeClr val="accen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200" kern="1200">
          <a:solidFill>
            <a:schemeClr val="accen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accen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accen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digital.nhs.uk/organisation-data-service/APIs" TargetMode="External"/><Relationship Id="rId7" Type="http://schemas.openxmlformats.org/officeDocument/2006/relationships/hyperlink" Target="https://developer.nhs.uk/apis/od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mailto:interoperabilityteam@nhs.net" TargetMode="External"/><Relationship Id="rId5" Type="http://schemas.openxmlformats.org/officeDocument/2006/relationships/hyperlink" Target="https://developer.nhs.uk/library/identifiers/ods-ord-api-implementation-guide/" TargetMode="External"/><Relationship Id="rId4" Type="http://schemas.openxmlformats.org/officeDocument/2006/relationships/hyperlink" Target="mailto:exeter.heldesk@nhs.net"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2"/>
          </p:nvPr>
        </p:nvSpPr>
        <p:spPr>
          <a:xfrm>
            <a:off x="3096264" y="1728000"/>
            <a:ext cx="3131920" cy="483558"/>
          </a:xfrm>
        </p:spPr>
        <p:txBody>
          <a:bodyPr>
            <a:normAutofit/>
          </a:bodyPr>
          <a:lstStyle/>
          <a:p>
            <a:r>
              <a:rPr lang="en-GB" dirty="0"/>
              <a:t>ODS API Suite</a:t>
            </a:r>
          </a:p>
        </p:txBody>
      </p:sp>
      <p:sp>
        <p:nvSpPr>
          <p:cNvPr id="9" name="Text Placeholder 8"/>
          <p:cNvSpPr>
            <a:spLocks noGrp="1"/>
          </p:cNvSpPr>
          <p:nvPr>
            <p:ph type="body" sz="quarter" idx="13"/>
          </p:nvPr>
        </p:nvSpPr>
        <p:spPr>
          <a:xfrm>
            <a:off x="3096264" y="2268001"/>
            <a:ext cx="4860112" cy="483558"/>
          </a:xfrm>
        </p:spPr>
        <p:txBody>
          <a:bodyPr>
            <a:normAutofit/>
          </a:bodyPr>
          <a:lstStyle/>
          <a:p>
            <a:r>
              <a:rPr lang="en-GB" dirty="0"/>
              <a:t>APIs to Organisation Reference Data</a:t>
            </a:r>
          </a:p>
          <a:p>
            <a:endParaRPr lang="en-GB" dirty="0"/>
          </a:p>
          <a:p>
            <a:endParaRPr lang="en-GB" dirty="0"/>
          </a:p>
        </p:txBody>
      </p:sp>
      <p:sp>
        <p:nvSpPr>
          <p:cNvPr id="2" name="Text Placeholder 1"/>
          <p:cNvSpPr>
            <a:spLocks noGrp="1"/>
          </p:cNvSpPr>
          <p:nvPr>
            <p:ph type="body" sz="quarter" idx="14"/>
          </p:nvPr>
        </p:nvSpPr>
        <p:spPr>
          <a:xfrm>
            <a:off x="4355976" y="4464000"/>
            <a:ext cx="4212040" cy="504000"/>
          </a:xfrm>
        </p:spPr>
        <p:txBody>
          <a:bodyPr>
            <a:normAutofit/>
          </a:bodyPr>
          <a:lstStyle/>
          <a:p>
            <a:r>
              <a:rPr lang="en-GB" dirty="0"/>
              <a:t>Danny Ruttle, Senior System Designer</a:t>
            </a:r>
          </a:p>
          <a:p>
            <a:r>
              <a:rPr lang="en-GB" i="1" dirty="0"/>
              <a:t>Technical </a:t>
            </a:r>
            <a:r>
              <a:rPr lang="en-GB" i="1" dirty="0" err="1"/>
              <a:t>Connectathon</a:t>
            </a:r>
            <a:r>
              <a:rPr lang="en-GB" i="1" dirty="0"/>
              <a:t> – Leeds, March 2018</a:t>
            </a:r>
          </a:p>
          <a:p>
            <a:endParaRPr lang="en-GB" dirty="0"/>
          </a:p>
        </p:txBody>
      </p:sp>
      <p:pic>
        <p:nvPicPr>
          <p:cNvPr id="3" name="Picture 2">
            <a:extLst>
              <a:ext uri="{FF2B5EF4-FFF2-40B4-BE49-F238E27FC236}">
                <a16:creationId xmlns:a16="http://schemas.microsoft.com/office/drawing/2014/main" id="{222E0104-972C-4565-B625-2DC4BE4838A1}"/>
              </a:ext>
            </a:extLst>
          </p:cNvPr>
          <p:cNvPicPr>
            <a:picLocks noChangeAspect="1"/>
          </p:cNvPicPr>
          <p:nvPr/>
        </p:nvPicPr>
        <p:blipFill>
          <a:blip r:embed="rId3"/>
          <a:stretch>
            <a:fillRect/>
          </a:stretch>
        </p:blipFill>
        <p:spPr>
          <a:xfrm>
            <a:off x="539552" y="789134"/>
            <a:ext cx="2459532" cy="2304800"/>
          </a:xfrm>
          <a:prstGeom prst="rect">
            <a:avLst/>
          </a:prstGeom>
        </p:spPr>
      </p:pic>
    </p:spTree>
    <p:extLst>
      <p:ext uri="{BB962C8B-B14F-4D97-AF65-F5344CB8AC3E}">
        <p14:creationId xmlns:p14="http://schemas.microsoft.com/office/powerpoint/2010/main" val="3582026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F6463-C19F-4E21-818E-AA01437AC0E3}"/>
              </a:ext>
            </a:extLst>
          </p:cNvPr>
          <p:cNvSpPr>
            <a:spLocks noGrp="1"/>
          </p:cNvSpPr>
          <p:nvPr>
            <p:ph type="title"/>
          </p:nvPr>
        </p:nvSpPr>
        <p:spPr/>
        <p:txBody>
          <a:bodyPr/>
          <a:lstStyle/>
          <a:p>
            <a:r>
              <a:rPr lang="en-GB" dirty="0"/>
              <a:t>Proposed Adoption of ORD</a:t>
            </a:r>
          </a:p>
        </p:txBody>
      </p:sp>
      <p:sp>
        <p:nvSpPr>
          <p:cNvPr id="3" name="Content Placeholder 2">
            <a:extLst>
              <a:ext uri="{FF2B5EF4-FFF2-40B4-BE49-F238E27FC236}">
                <a16:creationId xmlns:a16="http://schemas.microsoft.com/office/drawing/2014/main" id="{74CD1127-E87C-4E97-9EF4-EEB47F0CD067}"/>
              </a:ext>
            </a:extLst>
          </p:cNvPr>
          <p:cNvSpPr>
            <a:spLocks noGrp="1"/>
          </p:cNvSpPr>
          <p:nvPr>
            <p:ph idx="1"/>
          </p:nvPr>
        </p:nvSpPr>
        <p:spPr/>
        <p:txBody>
          <a:bodyPr/>
          <a:lstStyle/>
          <a:p>
            <a:endParaRPr lang="en-GB"/>
          </a:p>
        </p:txBody>
      </p:sp>
      <p:sp>
        <p:nvSpPr>
          <p:cNvPr id="4" name="Slide Number Placeholder 3">
            <a:extLst>
              <a:ext uri="{FF2B5EF4-FFF2-40B4-BE49-F238E27FC236}">
                <a16:creationId xmlns:a16="http://schemas.microsoft.com/office/drawing/2014/main" id="{6D4D0125-17FE-48E4-BD6D-E0910212D78C}"/>
              </a:ext>
            </a:extLst>
          </p:cNvPr>
          <p:cNvSpPr>
            <a:spLocks noGrp="1"/>
          </p:cNvSpPr>
          <p:nvPr>
            <p:ph type="sldNum" sz="quarter" idx="12"/>
          </p:nvPr>
        </p:nvSpPr>
        <p:spPr/>
        <p:txBody>
          <a:bodyPr/>
          <a:lstStyle/>
          <a:p>
            <a:fld id="{280AA684-6FB9-400F-B313-F111F0F48737}" type="slidenum">
              <a:rPr lang="en-GB" smtClean="0"/>
              <a:pPr/>
              <a:t>10</a:t>
            </a:fld>
            <a:endParaRPr lang="en-GB" dirty="0"/>
          </a:p>
        </p:txBody>
      </p:sp>
      <p:pic>
        <p:nvPicPr>
          <p:cNvPr id="5" name="Picture 4">
            <a:extLst>
              <a:ext uri="{FF2B5EF4-FFF2-40B4-BE49-F238E27FC236}">
                <a16:creationId xmlns:a16="http://schemas.microsoft.com/office/drawing/2014/main" id="{0C365003-32C1-4C98-A4DC-F4DDEBEE0B6C}"/>
              </a:ext>
            </a:extLst>
          </p:cNvPr>
          <p:cNvPicPr>
            <a:picLocks noChangeAspect="1"/>
          </p:cNvPicPr>
          <p:nvPr/>
        </p:nvPicPr>
        <p:blipFill>
          <a:blip r:embed="rId2"/>
          <a:stretch>
            <a:fillRect/>
          </a:stretch>
        </p:blipFill>
        <p:spPr>
          <a:xfrm>
            <a:off x="715444" y="825712"/>
            <a:ext cx="7629020" cy="2286934"/>
          </a:xfrm>
          <a:prstGeom prst="rect">
            <a:avLst/>
          </a:prstGeom>
        </p:spPr>
      </p:pic>
      <p:pic>
        <p:nvPicPr>
          <p:cNvPr id="6" name="Picture 5">
            <a:extLst>
              <a:ext uri="{FF2B5EF4-FFF2-40B4-BE49-F238E27FC236}">
                <a16:creationId xmlns:a16="http://schemas.microsoft.com/office/drawing/2014/main" id="{B5A9A70F-9F6E-4604-BC32-93A14C767AFB}"/>
              </a:ext>
            </a:extLst>
          </p:cNvPr>
          <p:cNvPicPr>
            <a:picLocks noChangeAspect="1"/>
          </p:cNvPicPr>
          <p:nvPr/>
        </p:nvPicPr>
        <p:blipFill>
          <a:blip r:embed="rId3"/>
          <a:stretch>
            <a:fillRect/>
          </a:stretch>
        </p:blipFill>
        <p:spPr>
          <a:xfrm>
            <a:off x="714188" y="2877104"/>
            <a:ext cx="7629020" cy="2286934"/>
          </a:xfrm>
          <a:prstGeom prst="rect">
            <a:avLst/>
          </a:prstGeom>
        </p:spPr>
      </p:pic>
    </p:spTree>
    <p:extLst>
      <p:ext uri="{BB962C8B-B14F-4D97-AF65-F5344CB8AC3E}">
        <p14:creationId xmlns:p14="http://schemas.microsoft.com/office/powerpoint/2010/main" val="3225206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672C2-D14A-4E3A-89EE-D468AE3387E8}"/>
              </a:ext>
            </a:extLst>
          </p:cNvPr>
          <p:cNvSpPr>
            <a:spLocks noGrp="1"/>
          </p:cNvSpPr>
          <p:nvPr>
            <p:ph type="title"/>
          </p:nvPr>
        </p:nvSpPr>
        <p:spPr/>
        <p:txBody>
          <a:bodyPr/>
          <a:lstStyle/>
          <a:p>
            <a:pPr>
              <a:spcAft>
                <a:spcPts val="900"/>
              </a:spcAft>
            </a:pPr>
            <a:r>
              <a:rPr lang="en-GB" sz="3200" dirty="0"/>
              <a:t>ORD API Endpoints</a:t>
            </a:r>
          </a:p>
        </p:txBody>
      </p:sp>
      <p:sp>
        <p:nvSpPr>
          <p:cNvPr id="3" name="Content Placeholder 2">
            <a:extLst>
              <a:ext uri="{FF2B5EF4-FFF2-40B4-BE49-F238E27FC236}">
                <a16:creationId xmlns:a16="http://schemas.microsoft.com/office/drawing/2014/main" id="{CA41E5E0-8443-4A4D-A570-9E8EF8C537F2}"/>
              </a:ext>
            </a:extLst>
          </p:cNvPr>
          <p:cNvSpPr>
            <a:spLocks noGrp="1"/>
          </p:cNvSpPr>
          <p:nvPr>
            <p:ph idx="1"/>
          </p:nvPr>
        </p:nvSpPr>
        <p:spPr>
          <a:xfrm>
            <a:off x="720000" y="1080000"/>
            <a:ext cx="7884448" cy="3651990"/>
          </a:xfrm>
        </p:spPr>
        <p:txBody>
          <a:bodyPr>
            <a:normAutofit fontScale="85000" lnSpcReduction="20000"/>
          </a:bodyPr>
          <a:lstStyle/>
          <a:p>
            <a:pPr marL="457200" lvl="0" indent="-457200">
              <a:buFont typeface="+mj-lt"/>
              <a:buAutoNum type="arabicPeriod"/>
            </a:pPr>
            <a:r>
              <a:rPr lang="en-GB" dirty="0">
                <a:solidFill>
                  <a:srgbClr val="FFFFFF"/>
                </a:solidFill>
              </a:rPr>
              <a:t>/ORD/2-0-0/organisations/&lt;ODS Code&gt;</a:t>
            </a:r>
          </a:p>
          <a:p>
            <a:pPr marL="457200" lvl="0" indent="-457200">
              <a:buFont typeface="+mj-lt"/>
              <a:buAutoNum type="arabicPeriod"/>
            </a:pPr>
            <a:r>
              <a:rPr lang="en-GB" dirty="0">
                <a:solidFill>
                  <a:srgbClr val="FFFFFF"/>
                </a:solidFill>
              </a:rPr>
              <a:t>/ORD/2-0-0/organisations?&lt;Search Parameters&gt;</a:t>
            </a:r>
          </a:p>
          <a:p>
            <a:pPr marL="457200" lvl="0" indent="-457200">
              <a:buFont typeface="+mj-lt"/>
              <a:buAutoNum type="arabicPeriod"/>
            </a:pPr>
            <a:r>
              <a:rPr lang="en-GB" dirty="0">
                <a:solidFill>
                  <a:srgbClr val="FFFFFF"/>
                </a:solidFill>
              </a:rPr>
              <a:t>/ORD/2-0-0/Sync?&lt;</a:t>
            </a:r>
            <a:r>
              <a:rPr lang="en-GB" dirty="0" err="1">
                <a:solidFill>
                  <a:srgbClr val="FFFFFF"/>
                </a:solidFill>
              </a:rPr>
              <a:t>LastChangeDate</a:t>
            </a:r>
            <a:r>
              <a:rPr lang="en-GB" dirty="0">
                <a:solidFill>
                  <a:srgbClr val="FFFFFF"/>
                </a:solidFill>
              </a:rPr>
              <a:t>&gt;</a:t>
            </a:r>
          </a:p>
          <a:p>
            <a:pPr lvl="0"/>
            <a:endParaRPr lang="en-GB" dirty="0">
              <a:solidFill>
                <a:srgbClr val="FFFFFF"/>
              </a:solidFill>
            </a:endParaRPr>
          </a:p>
          <a:p>
            <a:pPr marL="0" lvl="0" indent="0">
              <a:buNone/>
            </a:pPr>
            <a:r>
              <a:rPr lang="en-GB" dirty="0">
                <a:solidFill>
                  <a:srgbClr val="FFFFFF"/>
                </a:solidFill>
              </a:rPr>
              <a:t>#2 includes:</a:t>
            </a:r>
          </a:p>
          <a:p>
            <a:pPr lvl="0"/>
            <a:r>
              <a:rPr lang="en-GB" dirty="0">
                <a:solidFill>
                  <a:srgbClr val="FFFFFF"/>
                </a:solidFill>
              </a:rPr>
              <a:t>Query ODS Data using a single ODS Code</a:t>
            </a:r>
          </a:p>
          <a:p>
            <a:pPr lvl="0"/>
            <a:r>
              <a:rPr lang="en-GB" dirty="0">
                <a:solidFill>
                  <a:srgbClr val="FFFFFF"/>
                </a:solidFill>
              </a:rPr>
              <a:t>Query ODS Data using the organisation name</a:t>
            </a:r>
          </a:p>
          <a:p>
            <a:pPr lvl="0"/>
            <a:r>
              <a:rPr lang="en-GB" dirty="0">
                <a:solidFill>
                  <a:srgbClr val="FFFFFF"/>
                </a:solidFill>
              </a:rPr>
              <a:t>Query ODS Data using address postcode</a:t>
            </a:r>
          </a:p>
          <a:p>
            <a:pPr lvl="0"/>
            <a:r>
              <a:rPr lang="en-GB" dirty="0">
                <a:solidFill>
                  <a:srgbClr val="FFFFFF"/>
                </a:solidFill>
              </a:rPr>
              <a:t>Query ODS Data using the record status </a:t>
            </a:r>
          </a:p>
          <a:p>
            <a:pPr lvl="0"/>
            <a:r>
              <a:rPr lang="en-GB" dirty="0">
                <a:solidFill>
                  <a:srgbClr val="FFFFFF"/>
                </a:solidFill>
              </a:rPr>
              <a:t>Query ODS data using the Primary Role</a:t>
            </a:r>
          </a:p>
          <a:p>
            <a:r>
              <a:rPr lang="en-GB" dirty="0">
                <a:solidFill>
                  <a:srgbClr val="FFFFFF"/>
                </a:solidFill>
              </a:rPr>
              <a:t>Query ODS data using non-Primary Role</a:t>
            </a:r>
          </a:p>
          <a:p>
            <a:r>
              <a:rPr lang="en-GB" dirty="0">
                <a:solidFill>
                  <a:srgbClr val="FFFFFF"/>
                </a:solidFill>
              </a:rPr>
              <a:t>Query ODS data using </a:t>
            </a:r>
            <a:r>
              <a:rPr lang="en-GB" dirty="0" err="1">
                <a:solidFill>
                  <a:srgbClr val="FFFFFF"/>
                </a:solidFill>
              </a:rPr>
              <a:t>LastChangeDate</a:t>
            </a:r>
            <a:endParaRPr lang="en-GB" dirty="0">
              <a:solidFill>
                <a:srgbClr val="FFFFFF"/>
              </a:solidFill>
            </a:endParaRPr>
          </a:p>
          <a:p>
            <a:endParaRPr lang="en-GB" dirty="0">
              <a:solidFill>
                <a:srgbClr val="FFFFFF"/>
              </a:solidFill>
            </a:endParaRPr>
          </a:p>
          <a:p>
            <a:pPr lvl="0"/>
            <a:endParaRPr lang="en-GB" dirty="0">
              <a:solidFill>
                <a:srgbClr val="FFFFFF"/>
              </a:solidFill>
            </a:endParaRPr>
          </a:p>
          <a:p>
            <a:pPr lvl="0"/>
            <a:endParaRPr lang="en-GB" dirty="0">
              <a:solidFill>
                <a:srgbClr val="FFFFFF"/>
              </a:solidFill>
            </a:endParaRPr>
          </a:p>
          <a:p>
            <a:endParaRPr lang="en-GB" dirty="0">
              <a:solidFill>
                <a:srgbClr val="FFFFFF"/>
              </a:solidFill>
            </a:endParaRPr>
          </a:p>
          <a:p>
            <a:endParaRPr lang="en-GB" dirty="0">
              <a:solidFill>
                <a:srgbClr val="FFFFFF"/>
              </a:solidFill>
            </a:endParaRPr>
          </a:p>
          <a:p>
            <a:endParaRPr lang="en-GB" dirty="0">
              <a:solidFill>
                <a:srgbClr val="FFFFFF"/>
              </a:solidFill>
            </a:endParaRPr>
          </a:p>
          <a:p>
            <a:endParaRPr lang="en-GB" dirty="0">
              <a:solidFill>
                <a:srgbClr val="FFFFFF"/>
              </a:solidFill>
            </a:endParaRPr>
          </a:p>
        </p:txBody>
      </p:sp>
      <p:sp>
        <p:nvSpPr>
          <p:cNvPr id="4" name="Slide Number Placeholder 3">
            <a:extLst>
              <a:ext uri="{FF2B5EF4-FFF2-40B4-BE49-F238E27FC236}">
                <a16:creationId xmlns:a16="http://schemas.microsoft.com/office/drawing/2014/main" id="{57CB6DC6-7042-483C-B457-1442CE299B67}"/>
              </a:ext>
            </a:extLst>
          </p:cNvPr>
          <p:cNvSpPr>
            <a:spLocks noGrp="1"/>
          </p:cNvSpPr>
          <p:nvPr>
            <p:ph type="sldNum" sz="quarter" idx="12"/>
          </p:nvPr>
        </p:nvSpPr>
        <p:spPr/>
        <p:txBody>
          <a:bodyPr/>
          <a:lstStyle/>
          <a:p>
            <a:fld id="{280AA684-6FB9-400F-B313-F111F0F48737}" type="slidenum">
              <a:rPr lang="en-GB" smtClean="0"/>
              <a:pPr/>
              <a:t>11</a:t>
            </a:fld>
            <a:endParaRPr lang="en-GB" dirty="0"/>
          </a:p>
        </p:txBody>
      </p:sp>
      <p:sp>
        <p:nvSpPr>
          <p:cNvPr id="5" name="TextBox 4">
            <a:extLst>
              <a:ext uri="{FF2B5EF4-FFF2-40B4-BE49-F238E27FC236}">
                <a16:creationId xmlns:a16="http://schemas.microsoft.com/office/drawing/2014/main" id="{A692A675-2A1A-4724-AF0E-1881613AFE93}"/>
              </a:ext>
            </a:extLst>
          </p:cNvPr>
          <p:cNvSpPr txBox="1"/>
          <p:nvPr/>
        </p:nvSpPr>
        <p:spPr>
          <a:xfrm>
            <a:off x="1043608" y="1347614"/>
            <a:ext cx="7884448" cy="369332"/>
          </a:xfrm>
          <a:prstGeom prst="rect">
            <a:avLst/>
          </a:prstGeom>
          <a:solidFill>
            <a:srgbClr val="FFB81C"/>
          </a:solidFill>
        </p:spPr>
        <p:txBody>
          <a:bodyPr wrap="square" rtlCol="0">
            <a:spAutoFit/>
          </a:bodyPr>
          <a:lstStyle/>
          <a:p>
            <a:r>
              <a:rPr lang="en-GB" dirty="0"/>
              <a:t>https://......../organisations/RH8</a:t>
            </a:r>
          </a:p>
        </p:txBody>
      </p:sp>
      <p:sp>
        <p:nvSpPr>
          <p:cNvPr id="7" name="TextBox 6">
            <a:extLst>
              <a:ext uri="{FF2B5EF4-FFF2-40B4-BE49-F238E27FC236}">
                <a16:creationId xmlns:a16="http://schemas.microsoft.com/office/drawing/2014/main" id="{FBE02F95-F74D-4630-9568-A9B446C30594}"/>
              </a:ext>
            </a:extLst>
          </p:cNvPr>
          <p:cNvSpPr txBox="1"/>
          <p:nvPr/>
        </p:nvSpPr>
        <p:spPr>
          <a:xfrm>
            <a:off x="1043608" y="1932470"/>
            <a:ext cx="7884448" cy="369332"/>
          </a:xfrm>
          <a:prstGeom prst="rect">
            <a:avLst/>
          </a:prstGeom>
          <a:solidFill>
            <a:srgbClr val="FFB81C"/>
          </a:solidFill>
        </p:spPr>
        <p:txBody>
          <a:bodyPr wrap="square" rtlCol="0">
            <a:spAutoFit/>
          </a:bodyPr>
          <a:lstStyle/>
          <a:p>
            <a:r>
              <a:rPr lang="en-GB" dirty="0"/>
              <a:t>https://......../</a:t>
            </a:r>
            <a:r>
              <a:rPr lang="en-GB" dirty="0" err="1"/>
              <a:t>sync?LastChangeDate</a:t>
            </a:r>
            <a:r>
              <a:rPr lang="en-GB" dirty="0"/>
              <a:t>=2017-10-25</a:t>
            </a:r>
          </a:p>
        </p:txBody>
      </p:sp>
      <p:sp>
        <p:nvSpPr>
          <p:cNvPr id="8" name="TextBox 7">
            <a:extLst>
              <a:ext uri="{FF2B5EF4-FFF2-40B4-BE49-F238E27FC236}">
                <a16:creationId xmlns:a16="http://schemas.microsoft.com/office/drawing/2014/main" id="{168E8D79-9566-4665-84DB-C85CD9B42656}"/>
              </a:ext>
            </a:extLst>
          </p:cNvPr>
          <p:cNvSpPr txBox="1"/>
          <p:nvPr/>
        </p:nvSpPr>
        <p:spPr>
          <a:xfrm>
            <a:off x="1043608" y="1635646"/>
            <a:ext cx="7884448" cy="369332"/>
          </a:xfrm>
          <a:prstGeom prst="rect">
            <a:avLst/>
          </a:prstGeom>
          <a:solidFill>
            <a:srgbClr val="FFB81C"/>
          </a:solidFill>
        </p:spPr>
        <p:txBody>
          <a:bodyPr wrap="square" rtlCol="0">
            <a:spAutoFit/>
          </a:bodyPr>
          <a:lstStyle/>
          <a:p>
            <a:r>
              <a:rPr lang="en-GB" dirty="0"/>
              <a:t>https://......../</a:t>
            </a:r>
            <a:r>
              <a:rPr lang="en-GB" dirty="0" err="1"/>
              <a:t>organisations?Name</a:t>
            </a:r>
            <a:r>
              <a:rPr lang="en-GB" dirty="0"/>
              <a:t>=Barnsley%20District&amp;Status=Active</a:t>
            </a:r>
          </a:p>
        </p:txBody>
      </p:sp>
    </p:spTree>
    <p:extLst>
      <p:ext uri="{BB962C8B-B14F-4D97-AF65-F5344CB8AC3E}">
        <p14:creationId xmlns:p14="http://schemas.microsoft.com/office/powerpoint/2010/main" val="1227648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xit" presetSubtype="4" fill="hold" grpId="1" nodeType="clickEffect">
                                  <p:stCondLst>
                                    <p:cond delay="0"/>
                                  </p:stCondLst>
                                  <p:childTnLst>
                                    <p:anim calcmode="lin" valueType="num">
                                      <p:cBhvr additive="base">
                                        <p:cTn id="10" dur="500"/>
                                        <p:tgtEl>
                                          <p:spTgt spid="5"/>
                                        </p:tgtEl>
                                        <p:attrNameLst>
                                          <p:attrName>ppt_x</p:attrName>
                                        </p:attrNameLst>
                                      </p:cBhvr>
                                      <p:tavLst>
                                        <p:tav tm="0">
                                          <p:val>
                                            <p:strVal val="ppt_x"/>
                                          </p:val>
                                        </p:tav>
                                        <p:tav tm="100000">
                                          <p:val>
                                            <p:strVal val="ppt_x"/>
                                          </p:val>
                                        </p:tav>
                                      </p:tavLst>
                                    </p:anim>
                                    <p:anim calcmode="lin" valueType="num">
                                      <p:cBhvr additive="base">
                                        <p:cTn id="11" dur="500"/>
                                        <p:tgtEl>
                                          <p:spTgt spid="5"/>
                                        </p:tgtEl>
                                        <p:attrNameLst>
                                          <p:attrName>ppt_y</p:attrName>
                                        </p:attrNameLst>
                                      </p:cBhvr>
                                      <p:tavLst>
                                        <p:tav tm="0">
                                          <p:val>
                                            <p:strVal val="ppt_y"/>
                                          </p:val>
                                        </p:tav>
                                        <p:tav tm="100000">
                                          <p:val>
                                            <p:strVal val="1+ppt_h/2"/>
                                          </p:val>
                                        </p:tav>
                                      </p:tavLst>
                                    </p:anim>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xit" presetSubtype="4" fill="hold" grpId="1" nodeType="clickEffect">
                                  <p:stCondLst>
                                    <p:cond delay="0"/>
                                  </p:stCondLst>
                                  <p:childTnLst>
                                    <p:anim calcmode="lin" valueType="num">
                                      <p:cBhvr additive="base">
                                        <p:cTn id="20" dur="500"/>
                                        <p:tgtEl>
                                          <p:spTgt spid="8"/>
                                        </p:tgtEl>
                                        <p:attrNameLst>
                                          <p:attrName>ppt_x</p:attrName>
                                        </p:attrNameLst>
                                      </p:cBhvr>
                                      <p:tavLst>
                                        <p:tav tm="0">
                                          <p:val>
                                            <p:strVal val="ppt_x"/>
                                          </p:val>
                                        </p:tav>
                                        <p:tav tm="100000">
                                          <p:val>
                                            <p:strVal val="ppt_x"/>
                                          </p:val>
                                        </p:tav>
                                      </p:tavLst>
                                    </p:anim>
                                    <p:anim calcmode="lin" valueType="num">
                                      <p:cBhvr additive="base">
                                        <p:cTn id="21" dur="500"/>
                                        <p:tgtEl>
                                          <p:spTgt spid="8"/>
                                        </p:tgtEl>
                                        <p:attrNameLst>
                                          <p:attrName>ppt_y</p:attrName>
                                        </p:attrNameLst>
                                      </p:cBhvr>
                                      <p:tavLst>
                                        <p:tav tm="0">
                                          <p:val>
                                            <p:strVal val="ppt_y"/>
                                          </p:val>
                                        </p:tav>
                                        <p:tav tm="100000">
                                          <p:val>
                                            <p:strVal val="1+ppt_h/2"/>
                                          </p:val>
                                        </p:tav>
                                      </p:tavLst>
                                    </p:anim>
                                    <p:set>
                                      <p:cBhvr>
                                        <p:cTn id="22" dur="1" fill="hold">
                                          <p:stCondLst>
                                            <p:cond delay="49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xit" presetSubtype="4" fill="hold" grpId="1" nodeType="clickEffect">
                                  <p:stCondLst>
                                    <p:cond delay="0"/>
                                  </p:stCondLst>
                                  <p:childTnLst>
                                    <p:anim calcmode="lin" valueType="num">
                                      <p:cBhvr additive="base">
                                        <p:cTn id="30" dur="500"/>
                                        <p:tgtEl>
                                          <p:spTgt spid="7"/>
                                        </p:tgtEl>
                                        <p:attrNameLst>
                                          <p:attrName>ppt_x</p:attrName>
                                        </p:attrNameLst>
                                      </p:cBhvr>
                                      <p:tavLst>
                                        <p:tav tm="0">
                                          <p:val>
                                            <p:strVal val="ppt_x"/>
                                          </p:val>
                                        </p:tav>
                                        <p:tav tm="100000">
                                          <p:val>
                                            <p:strVal val="ppt_x"/>
                                          </p:val>
                                        </p:tav>
                                      </p:tavLst>
                                    </p:anim>
                                    <p:anim calcmode="lin" valueType="num">
                                      <p:cBhvr additive="base">
                                        <p:cTn id="31" dur="500"/>
                                        <p:tgtEl>
                                          <p:spTgt spid="7"/>
                                        </p:tgtEl>
                                        <p:attrNameLst>
                                          <p:attrName>ppt_y</p:attrName>
                                        </p:attrNameLst>
                                      </p:cBhvr>
                                      <p:tavLst>
                                        <p:tav tm="0">
                                          <p:val>
                                            <p:strVal val="ppt_y"/>
                                          </p:val>
                                        </p:tav>
                                        <p:tav tm="100000">
                                          <p:val>
                                            <p:strVal val="1+ppt_h/2"/>
                                          </p:val>
                                        </p:tav>
                                      </p:tavLst>
                                    </p:anim>
                                    <p:set>
                                      <p:cBhvr>
                                        <p:cTn id="32"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7" grpId="0" animBg="1"/>
      <p:bldP spid="7" grpId="1" animBg="1"/>
      <p:bldP spid="8" grpId="0" animBg="1"/>
      <p:bldP spid="8"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1B353-159E-4758-805D-6E8C6785BDEA}"/>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5B453DFF-3D21-4E5E-A56D-C934236C2B65}"/>
              </a:ext>
            </a:extLst>
          </p:cNvPr>
          <p:cNvSpPr>
            <a:spLocks noGrp="1"/>
          </p:cNvSpPr>
          <p:nvPr>
            <p:ph idx="1"/>
          </p:nvPr>
        </p:nvSpPr>
        <p:spPr/>
        <p:txBody>
          <a:bodyPr/>
          <a:lstStyle/>
          <a:p>
            <a:endParaRPr lang="en-GB" dirty="0"/>
          </a:p>
        </p:txBody>
      </p:sp>
      <p:sp>
        <p:nvSpPr>
          <p:cNvPr id="4" name="Slide Number Placeholder 3">
            <a:extLst>
              <a:ext uri="{FF2B5EF4-FFF2-40B4-BE49-F238E27FC236}">
                <a16:creationId xmlns:a16="http://schemas.microsoft.com/office/drawing/2014/main" id="{921DF557-C14D-40AD-9642-B92B3C15D17B}"/>
              </a:ext>
            </a:extLst>
          </p:cNvPr>
          <p:cNvSpPr>
            <a:spLocks noGrp="1"/>
          </p:cNvSpPr>
          <p:nvPr>
            <p:ph type="sldNum" sz="quarter" idx="12"/>
          </p:nvPr>
        </p:nvSpPr>
        <p:spPr/>
        <p:txBody>
          <a:bodyPr/>
          <a:lstStyle/>
          <a:p>
            <a:fld id="{280AA684-6FB9-400F-B313-F111F0F48737}" type="slidenum">
              <a:rPr lang="en-GB" smtClean="0"/>
              <a:pPr/>
              <a:t>12</a:t>
            </a:fld>
            <a:endParaRPr lang="en-GB" dirty="0"/>
          </a:p>
        </p:txBody>
      </p:sp>
      <p:pic>
        <p:nvPicPr>
          <p:cNvPr id="5" name="Picture 4">
            <a:extLst>
              <a:ext uri="{FF2B5EF4-FFF2-40B4-BE49-F238E27FC236}">
                <a16:creationId xmlns:a16="http://schemas.microsoft.com/office/drawing/2014/main" id="{8F706B96-466B-48B2-B70A-EE7851E53653}"/>
              </a:ext>
            </a:extLst>
          </p:cNvPr>
          <p:cNvPicPr>
            <a:picLocks noChangeAspect="1"/>
          </p:cNvPicPr>
          <p:nvPr/>
        </p:nvPicPr>
        <p:blipFill>
          <a:blip r:embed="rId2"/>
          <a:stretch>
            <a:fillRect/>
          </a:stretch>
        </p:blipFill>
        <p:spPr>
          <a:xfrm>
            <a:off x="1252489" y="0"/>
            <a:ext cx="6639021" cy="5143500"/>
          </a:xfrm>
          <a:prstGeom prst="rect">
            <a:avLst/>
          </a:prstGeom>
        </p:spPr>
      </p:pic>
    </p:spTree>
    <p:extLst>
      <p:ext uri="{BB962C8B-B14F-4D97-AF65-F5344CB8AC3E}">
        <p14:creationId xmlns:p14="http://schemas.microsoft.com/office/powerpoint/2010/main" val="2336626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F7D1E-4EFA-42CF-82C5-F28392273F49}"/>
              </a:ext>
            </a:extLst>
          </p:cNvPr>
          <p:cNvSpPr>
            <a:spLocks noGrp="1"/>
          </p:cNvSpPr>
          <p:nvPr>
            <p:ph type="title"/>
          </p:nvPr>
        </p:nvSpPr>
        <p:spPr/>
        <p:txBody>
          <a:bodyPr/>
          <a:lstStyle/>
          <a:p>
            <a:r>
              <a:rPr lang="en-GB" dirty="0"/>
              <a:t>ODS FHIR Lookup API</a:t>
            </a:r>
          </a:p>
        </p:txBody>
      </p:sp>
      <p:sp>
        <p:nvSpPr>
          <p:cNvPr id="3" name="Content Placeholder 2">
            <a:extLst>
              <a:ext uri="{FF2B5EF4-FFF2-40B4-BE49-F238E27FC236}">
                <a16:creationId xmlns:a16="http://schemas.microsoft.com/office/drawing/2014/main" id="{44D41F53-A60F-496C-9F9F-17E5523F924C}"/>
              </a:ext>
            </a:extLst>
          </p:cNvPr>
          <p:cNvSpPr>
            <a:spLocks noGrp="1"/>
          </p:cNvSpPr>
          <p:nvPr>
            <p:ph idx="1"/>
          </p:nvPr>
        </p:nvSpPr>
        <p:spPr/>
        <p:txBody>
          <a:bodyPr/>
          <a:lstStyle/>
          <a:p>
            <a:endParaRPr lang="en-GB" dirty="0"/>
          </a:p>
        </p:txBody>
      </p:sp>
    </p:spTree>
    <p:extLst>
      <p:ext uri="{BB962C8B-B14F-4D97-AF65-F5344CB8AC3E}">
        <p14:creationId xmlns:p14="http://schemas.microsoft.com/office/powerpoint/2010/main" val="41692857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1ABE0-67D8-40CE-AEF6-D88D99E11F14}"/>
              </a:ext>
            </a:extLst>
          </p:cNvPr>
          <p:cNvSpPr>
            <a:spLocks noGrp="1"/>
          </p:cNvSpPr>
          <p:nvPr>
            <p:ph type="title"/>
          </p:nvPr>
        </p:nvSpPr>
        <p:spPr/>
        <p:txBody>
          <a:bodyPr/>
          <a:lstStyle/>
          <a:p>
            <a:r>
              <a:rPr lang="en-GB" dirty="0"/>
              <a:t>Overview – FHIR Lookup API</a:t>
            </a:r>
          </a:p>
        </p:txBody>
      </p:sp>
      <p:sp>
        <p:nvSpPr>
          <p:cNvPr id="3" name="Content Placeholder 2">
            <a:extLst>
              <a:ext uri="{FF2B5EF4-FFF2-40B4-BE49-F238E27FC236}">
                <a16:creationId xmlns:a16="http://schemas.microsoft.com/office/drawing/2014/main" id="{2700B427-E2A8-4C0A-9BAF-88DED2AFF5FD}"/>
              </a:ext>
            </a:extLst>
          </p:cNvPr>
          <p:cNvSpPr>
            <a:spLocks noGrp="1"/>
          </p:cNvSpPr>
          <p:nvPr>
            <p:ph idx="1"/>
          </p:nvPr>
        </p:nvSpPr>
        <p:spPr/>
        <p:txBody>
          <a:bodyPr/>
          <a:lstStyle/>
          <a:p>
            <a:r>
              <a:rPr lang="en-GB" dirty="0"/>
              <a:t>RESTful interface</a:t>
            </a:r>
          </a:p>
          <a:p>
            <a:r>
              <a:rPr lang="en-GB" dirty="0"/>
              <a:t>Compliant with HL7 FHIR STU3 standard</a:t>
            </a:r>
          </a:p>
          <a:p>
            <a:r>
              <a:rPr lang="en-GB" dirty="0"/>
              <a:t>Returns a minimal ODS record</a:t>
            </a:r>
          </a:p>
          <a:p>
            <a:r>
              <a:rPr lang="en-GB" dirty="0"/>
              <a:t>Supports search on records using a defined set of attributes</a:t>
            </a:r>
          </a:p>
          <a:p>
            <a:endParaRPr lang="en-GB" dirty="0"/>
          </a:p>
        </p:txBody>
      </p:sp>
      <p:sp>
        <p:nvSpPr>
          <p:cNvPr id="4" name="Slide Number Placeholder 3">
            <a:extLst>
              <a:ext uri="{FF2B5EF4-FFF2-40B4-BE49-F238E27FC236}">
                <a16:creationId xmlns:a16="http://schemas.microsoft.com/office/drawing/2014/main" id="{A360BB59-ED0B-4102-9E85-C12ECD379EC3}"/>
              </a:ext>
            </a:extLst>
          </p:cNvPr>
          <p:cNvSpPr>
            <a:spLocks noGrp="1"/>
          </p:cNvSpPr>
          <p:nvPr>
            <p:ph type="sldNum" sz="quarter" idx="12"/>
          </p:nvPr>
        </p:nvSpPr>
        <p:spPr/>
        <p:txBody>
          <a:bodyPr/>
          <a:lstStyle/>
          <a:p>
            <a:fld id="{280AA684-6FB9-400F-B313-F111F0F48737}" type="slidenum">
              <a:rPr lang="en-GB" smtClean="0"/>
              <a:pPr/>
              <a:t>14</a:t>
            </a:fld>
            <a:endParaRPr lang="en-GB" dirty="0"/>
          </a:p>
        </p:txBody>
      </p:sp>
    </p:spTree>
    <p:extLst>
      <p:ext uri="{BB962C8B-B14F-4D97-AF65-F5344CB8AC3E}">
        <p14:creationId xmlns:p14="http://schemas.microsoft.com/office/powerpoint/2010/main" val="2461207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720000" y="1080000"/>
            <a:ext cx="7704000" cy="3435966"/>
          </a:xfrm>
        </p:spPr>
        <p:txBody>
          <a:bodyPr/>
          <a:lstStyle/>
          <a:p>
            <a:endParaRPr lang="en-GB" dirty="0"/>
          </a:p>
        </p:txBody>
      </p:sp>
      <p:sp>
        <p:nvSpPr>
          <p:cNvPr id="4" name="Slide Number Placeholder 3"/>
          <p:cNvSpPr>
            <a:spLocks noGrp="1"/>
          </p:cNvSpPr>
          <p:nvPr>
            <p:ph type="sldNum" sz="quarter" idx="12"/>
          </p:nvPr>
        </p:nvSpPr>
        <p:spPr/>
        <p:txBody>
          <a:bodyPr/>
          <a:lstStyle/>
          <a:p>
            <a:fld id="{280AA684-6FB9-400F-B313-F111F0F48737}" type="slidenum">
              <a:rPr lang="en-GB" smtClean="0"/>
              <a:pPr/>
              <a:t>15</a:t>
            </a:fld>
            <a:endParaRPr lang="en-GB" dirty="0"/>
          </a:p>
        </p:txBody>
      </p:sp>
      <p:pic>
        <p:nvPicPr>
          <p:cNvPr id="6" name="Picture 2">
            <a:extLst>
              <a:ext uri="{FF2B5EF4-FFF2-40B4-BE49-F238E27FC236}">
                <a16:creationId xmlns:a16="http://schemas.microsoft.com/office/drawing/2014/main" id="{DD60722C-C69B-4223-A38E-64112415C6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6532" y="360000"/>
            <a:ext cx="8410935" cy="41478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1" name="Group 10">
            <a:extLst>
              <a:ext uri="{FF2B5EF4-FFF2-40B4-BE49-F238E27FC236}">
                <a16:creationId xmlns:a16="http://schemas.microsoft.com/office/drawing/2014/main" id="{34977664-5192-4FE8-ABC9-7561C143B33A}"/>
              </a:ext>
            </a:extLst>
          </p:cNvPr>
          <p:cNvGrpSpPr/>
          <p:nvPr/>
        </p:nvGrpSpPr>
        <p:grpSpPr>
          <a:xfrm>
            <a:off x="863587" y="360000"/>
            <a:ext cx="7416824" cy="1635686"/>
            <a:chOff x="863587" y="360000"/>
            <a:chExt cx="7416824" cy="1635686"/>
          </a:xfrm>
        </p:grpSpPr>
        <p:grpSp>
          <p:nvGrpSpPr>
            <p:cNvPr id="7" name="Group 6">
              <a:extLst>
                <a:ext uri="{FF2B5EF4-FFF2-40B4-BE49-F238E27FC236}">
                  <a16:creationId xmlns:a16="http://schemas.microsoft.com/office/drawing/2014/main" id="{E9DF0C13-261F-414D-A06C-64EEF2E1CDAA}"/>
                </a:ext>
              </a:extLst>
            </p:cNvPr>
            <p:cNvGrpSpPr/>
            <p:nvPr/>
          </p:nvGrpSpPr>
          <p:grpSpPr>
            <a:xfrm>
              <a:off x="863587" y="771550"/>
              <a:ext cx="7416824" cy="1224136"/>
              <a:chOff x="899592" y="1772816"/>
              <a:chExt cx="7416824" cy="1224136"/>
            </a:xfrm>
          </p:grpSpPr>
          <p:sp>
            <p:nvSpPr>
              <p:cNvPr id="8" name="Rectangle 7">
                <a:extLst>
                  <a:ext uri="{FF2B5EF4-FFF2-40B4-BE49-F238E27FC236}">
                    <a16:creationId xmlns:a16="http://schemas.microsoft.com/office/drawing/2014/main" id="{C4360321-3CEF-417C-B0B0-A065182958CB}"/>
                  </a:ext>
                </a:extLst>
              </p:cNvPr>
              <p:cNvSpPr/>
              <p:nvPr/>
            </p:nvSpPr>
            <p:spPr>
              <a:xfrm>
                <a:off x="3635896" y="1772816"/>
                <a:ext cx="1872208" cy="122413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476DEDFE-EFD2-4F60-9197-372288095952}"/>
                  </a:ext>
                </a:extLst>
              </p:cNvPr>
              <p:cNvSpPr/>
              <p:nvPr/>
            </p:nvSpPr>
            <p:spPr>
              <a:xfrm>
                <a:off x="6553200" y="1844824"/>
                <a:ext cx="1763216" cy="108012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8E4DB4F2-3478-404A-B58D-9F139FD380CB}"/>
                  </a:ext>
                </a:extLst>
              </p:cNvPr>
              <p:cNvSpPr/>
              <p:nvPr/>
            </p:nvSpPr>
            <p:spPr>
              <a:xfrm>
                <a:off x="899592" y="1916832"/>
                <a:ext cx="1691208" cy="93610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5" name="TextBox 4">
              <a:extLst>
                <a:ext uri="{FF2B5EF4-FFF2-40B4-BE49-F238E27FC236}">
                  <a16:creationId xmlns:a16="http://schemas.microsoft.com/office/drawing/2014/main" id="{E4683EA6-F5EE-41DD-B64D-D8C898CB5856}"/>
                </a:ext>
              </a:extLst>
            </p:cNvPr>
            <p:cNvSpPr txBox="1"/>
            <p:nvPr/>
          </p:nvSpPr>
          <p:spPr>
            <a:xfrm>
              <a:off x="6156176" y="360000"/>
              <a:ext cx="1512168" cy="369332"/>
            </a:xfrm>
            <a:prstGeom prst="rect">
              <a:avLst/>
            </a:prstGeom>
            <a:noFill/>
          </p:spPr>
          <p:txBody>
            <a:bodyPr wrap="square" rtlCol="0">
              <a:spAutoFit/>
            </a:bodyPr>
            <a:lstStyle/>
            <a:p>
              <a:r>
                <a:rPr lang="en-GB" b="1" dirty="0">
                  <a:solidFill>
                    <a:srgbClr val="FF0000"/>
                  </a:solidFill>
                </a:rPr>
                <a:t>FHIR Scope</a:t>
              </a:r>
            </a:p>
          </p:txBody>
        </p:sp>
      </p:grpSp>
      <p:sp>
        <p:nvSpPr>
          <p:cNvPr id="13" name="Rectangle 12">
            <a:extLst>
              <a:ext uri="{FF2B5EF4-FFF2-40B4-BE49-F238E27FC236}">
                <a16:creationId xmlns:a16="http://schemas.microsoft.com/office/drawing/2014/main" id="{0CB07ACE-26F7-4619-9A9C-CED66631A03C}"/>
              </a:ext>
            </a:extLst>
          </p:cNvPr>
          <p:cNvSpPr/>
          <p:nvPr/>
        </p:nvSpPr>
        <p:spPr>
          <a:xfrm>
            <a:off x="683568" y="2211710"/>
            <a:ext cx="1871227" cy="100811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66258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672C2-D14A-4E3A-89EE-D468AE3387E8}"/>
              </a:ext>
            </a:extLst>
          </p:cNvPr>
          <p:cNvSpPr>
            <a:spLocks noGrp="1"/>
          </p:cNvSpPr>
          <p:nvPr>
            <p:ph type="title"/>
          </p:nvPr>
        </p:nvSpPr>
        <p:spPr/>
        <p:txBody>
          <a:bodyPr/>
          <a:lstStyle/>
          <a:p>
            <a:pPr>
              <a:spcAft>
                <a:spcPts val="900"/>
              </a:spcAft>
            </a:pPr>
            <a:r>
              <a:rPr lang="en-GB" sz="3200" dirty="0"/>
              <a:t>FHIR Lookup API</a:t>
            </a:r>
          </a:p>
        </p:txBody>
      </p:sp>
      <p:sp>
        <p:nvSpPr>
          <p:cNvPr id="3" name="Content Placeholder 2">
            <a:extLst>
              <a:ext uri="{FF2B5EF4-FFF2-40B4-BE49-F238E27FC236}">
                <a16:creationId xmlns:a16="http://schemas.microsoft.com/office/drawing/2014/main" id="{CA41E5E0-8443-4A4D-A570-9E8EF8C537F2}"/>
              </a:ext>
            </a:extLst>
          </p:cNvPr>
          <p:cNvSpPr>
            <a:spLocks noGrp="1"/>
          </p:cNvSpPr>
          <p:nvPr>
            <p:ph idx="1"/>
          </p:nvPr>
        </p:nvSpPr>
        <p:spPr>
          <a:xfrm>
            <a:off x="720000" y="1203598"/>
            <a:ext cx="7704000" cy="3528392"/>
          </a:xfrm>
        </p:spPr>
        <p:txBody>
          <a:bodyPr>
            <a:normAutofit/>
          </a:bodyPr>
          <a:lstStyle/>
          <a:p>
            <a:pPr lvl="0"/>
            <a:r>
              <a:rPr lang="en-GB" dirty="0"/>
              <a:t>Query ODS Data using a single ODS Code</a:t>
            </a:r>
          </a:p>
          <a:p>
            <a:r>
              <a:rPr lang="en-GB" dirty="0"/>
              <a:t>Query ODS data using the last updated date</a:t>
            </a:r>
          </a:p>
          <a:p>
            <a:pPr lvl="0"/>
            <a:r>
              <a:rPr lang="en-GB" dirty="0"/>
              <a:t>Query ODS Data using the organisation name</a:t>
            </a:r>
          </a:p>
          <a:p>
            <a:r>
              <a:rPr lang="en-GB" dirty="0"/>
              <a:t>Query ODS Data using the active record status</a:t>
            </a:r>
          </a:p>
          <a:p>
            <a:pPr lvl="0"/>
            <a:r>
              <a:rPr lang="en-GB" dirty="0"/>
              <a:t>Query ODS Data using the address postcode</a:t>
            </a:r>
          </a:p>
          <a:p>
            <a:r>
              <a:rPr lang="en-GB" dirty="0"/>
              <a:t>Query ODS Data using the address city</a:t>
            </a:r>
          </a:p>
          <a:p>
            <a:pPr lvl="0"/>
            <a:r>
              <a:rPr lang="en-GB" dirty="0"/>
              <a:t>Query ODS data using the organisation role and primary role status </a:t>
            </a:r>
          </a:p>
          <a:p>
            <a:pPr lvl="0"/>
            <a:endParaRPr lang="en-GB" dirty="0"/>
          </a:p>
          <a:p>
            <a:pPr lvl="0"/>
            <a:endParaRPr lang="en-GB" dirty="0"/>
          </a:p>
          <a:p>
            <a:endParaRPr lang="en-GB" dirty="0"/>
          </a:p>
          <a:p>
            <a:endParaRPr lang="en-GB" dirty="0"/>
          </a:p>
        </p:txBody>
      </p:sp>
      <p:sp>
        <p:nvSpPr>
          <p:cNvPr id="4" name="Slide Number Placeholder 3">
            <a:extLst>
              <a:ext uri="{FF2B5EF4-FFF2-40B4-BE49-F238E27FC236}">
                <a16:creationId xmlns:a16="http://schemas.microsoft.com/office/drawing/2014/main" id="{57CB6DC6-7042-483C-B457-1442CE299B6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0AA684-6FB9-400F-B313-F111F0F48737}" type="slidenum">
              <a:rPr kumimoji="0" lang="en-GB" sz="1000" b="0" i="0" u="none" strike="noStrike" kern="1200" cap="none" spc="0" normalizeH="0" baseline="0" noProof="0" smtClean="0">
                <a:ln>
                  <a:noFill/>
                </a:ln>
                <a:solidFill>
                  <a:srgbClr val="FFFFFF"/>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000"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8623026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F1EE1-4B02-4518-865A-A44C7248AF82}"/>
              </a:ext>
            </a:extLst>
          </p:cNvPr>
          <p:cNvSpPr>
            <a:spLocks noGrp="1"/>
          </p:cNvSpPr>
          <p:nvPr>
            <p:ph type="title"/>
          </p:nvPr>
        </p:nvSpPr>
        <p:spPr/>
        <p:txBody>
          <a:bodyPr/>
          <a:lstStyle/>
          <a:p>
            <a:r>
              <a:rPr lang="en-GB" dirty="0"/>
              <a:t>Implementation Guidance</a:t>
            </a:r>
          </a:p>
        </p:txBody>
      </p:sp>
      <p:sp>
        <p:nvSpPr>
          <p:cNvPr id="3" name="Content Placeholder 2">
            <a:extLst>
              <a:ext uri="{FF2B5EF4-FFF2-40B4-BE49-F238E27FC236}">
                <a16:creationId xmlns:a16="http://schemas.microsoft.com/office/drawing/2014/main" id="{1F75C831-39E8-4676-A907-4A1B91F79297}"/>
              </a:ext>
            </a:extLst>
          </p:cNvPr>
          <p:cNvSpPr>
            <a:spLocks noGrp="1"/>
          </p:cNvSpPr>
          <p:nvPr>
            <p:ph idx="1"/>
          </p:nvPr>
        </p:nvSpPr>
        <p:spPr/>
        <p:txBody>
          <a:bodyPr/>
          <a:lstStyle/>
          <a:p>
            <a:r>
              <a:rPr lang="en-GB" dirty="0"/>
              <a:t>Can be found at:</a:t>
            </a:r>
          </a:p>
          <a:p>
            <a:pPr marL="0" indent="0" algn="ctr">
              <a:buNone/>
            </a:pPr>
            <a:endParaRPr lang="en-GB" dirty="0"/>
          </a:p>
          <a:p>
            <a:pPr marL="0" indent="0" algn="ctr">
              <a:buNone/>
            </a:pPr>
            <a:r>
              <a:rPr lang="en-GB" dirty="0"/>
              <a:t>https://developer.nhs.uk/apis/ods/ </a:t>
            </a:r>
          </a:p>
        </p:txBody>
      </p:sp>
      <p:sp>
        <p:nvSpPr>
          <p:cNvPr id="4" name="Slide Number Placeholder 3">
            <a:extLst>
              <a:ext uri="{FF2B5EF4-FFF2-40B4-BE49-F238E27FC236}">
                <a16:creationId xmlns:a16="http://schemas.microsoft.com/office/drawing/2014/main" id="{C15D078C-EC99-404B-8C6F-D6D5936C8386}"/>
              </a:ext>
            </a:extLst>
          </p:cNvPr>
          <p:cNvSpPr>
            <a:spLocks noGrp="1"/>
          </p:cNvSpPr>
          <p:nvPr>
            <p:ph type="sldNum" sz="quarter" idx="12"/>
          </p:nvPr>
        </p:nvSpPr>
        <p:spPr/>
        <p:txBody>
          <a:bodyPr/>
          <a:lstStyle/>
          <a:p>
            <a:fld id="{280AA684-6FB9-400F-B313-F111F0F48737}" type="slidenum">
              <a:rPr lang="en-GB" smtClean="0"/>
              <a:pPr/>
              <a:t>17</a:t>
            </a:fld>
            <a:endParaRPr lang="en-GB" dirty="0"/>
          </a:p>
        </p:txBody>
      </p:sp>
    </p:spTree>
    <p:extLst>
      <p:ext uri="{BB962C8B-B14F-4D97-AF65-F5344CB8AC3E}">
        <p14:creationId xmlns:p14="http://schemas.microsoft.com/office/powerpoint/2010/main" val="35059511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743E7-04E3-4BA5-8FC4-8968F30C11DB}"/>
              </a:ext>
            </a:extLst>
          </p:cNvPr>
          <p:cNvSpPr>
            <a:spLocks noGrp="1"/>
          </p:cNvSpPr>
          <p:nvPr>
            <p:ph type="title"/>
          </p:nvPr>
        </p:nvSpPr>
        <p:spPr/>
        <p:txBody>
          <a:bodyPr/>
          <a:lstStyle/>
          <a:p>
            <a:r>
              <a:rPr lang="en-GB" dirty="0"/>
              <a:t>Summary Slide</a:t>
            </a:r>
          </a:p>
        </p:txBody>
      </p:sp>
      <p:sp>
        <p:nvSpPr>
          <p:cNvPr id="3" name="Content Placeholder 2">
            <a:extLst>
              <a:ext uri="{FF2B5EF4-FFF2-40B4-BE49-F238E27FC236}">
                <a16:creationId xmlns:a16="http://schemas.microsoft.com/office/drawing/2014/main" id="{1F1358DD-1353-4716-AF20-D88181A5A5F4}"/>
              </a:ext>
            </a:extLst>
          </p:cNvPr>
          <p:cNvSpPr>
            <a:spLocks noGrp="1"/>
          </p:cNvSpPr>
          <p:nvPr>
            <p:ph idx="1"/>
          </p:nvPr>
        </p:nvSpPr>
        <p:spPr/>
        <p:txBody>
          <a:bodyPr/>
          <a:lstStyle/>
          <a:p>
            <a:r>
              <a:rPr lang="en-GB" dirty="0"/>
              <a:t>We expect adoption of the API Suite to be ramp up as we approach 2020 as consumers migrate away from the CSV files to XML + API and as the FHIR standards mature</a:t>
            </a:r>
          </a:p>
          <a:p>
            <a:r>
              <a:rPr lang="en-GB" dirty="0"/>
              <a:t>Take advantage of the resources today</a:t>
            </a:r>
          </a:p>
          <a:p>
            <a:r>
              <a:rPr lang="en-GB" dirty="0"/>
              <a:t>No such thing as a stupid question</a:t>
            </a:r>
          </a:p>
          <a:p>
            <a:r>
              <a:rPr lang="en-GB" dirty="0"/>
              <a:t>We want to work with all consumers to make the service as good as it can be</a:t>
            </a:r>
          </a:p>
        </p:txBody>
      </p:sp>
      <p:sp>
        <p:nvSpPr>
          <p:cNvPr id="4" name="Slide Number Placeholder 3">
            <a:extLst>
              <a:ext uri="{FF2B5EF4-FFF2-40B4-BE49-F238E27FC236}">
                <a16:creationId xmlns:a16="http://schemas.microsoft.com/office/drawing/2014/main" id="{708B79A8-5E9D-4016-85F3-0D938CC62379}"/>
              </a:ext>
            </a:extLst>
          </p:cNvPr>
          <p:cNvSpPr>
            <a:spLocks noGrp="1"/>
          </p:cNvSpPr>
          <p:nvPr>
            <p:ph type="sldNum" sz="quarter" idx="12"/>
          </p:nvPr>
        </p:nvSpPr>
        <p:spPr/>
        <p:txBody>
          <a:bodyPr/>
          <a:lstStyle/>
          <a:p>
            <a:fld id="{280AA684-6FB9-400F-B313-F111F0F48737}" type="slidenum">
              <a:rPr lang="en-GB" smtClean="0"/>
              <a:pPr/>
              <a:t>18</a:t>
            </a:fld>
            <a:endParaRPr lang="en-GB" dirty="0"/>
          </a:p>
        </p:txBody>
      </p:sp>
    </p:spTree>
    <p:extLst>
      <p:ext uri="{BB962C8B-B14F-4D97-AF65-F5344CB8AC3E}">
        <p14:creationId xmlns:p14="http://schemas.microsoft.com/office/powerpoint/2010/main" val="18225944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F53BE-1AE1-41A9-BDF5-B817D6B3A8E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36915D26-2520-4E5D-9D76-F530EFD60474}"/>
              </a:ext>
            </a:extLst>
          </p:cNvPr>
          <p:cNvSpPr>
            <a:spLocks noGrp="1"/>
          </p:cNvSpPr>
          <p:nvPr>
            <p:ph idx="1"/>
          </p:nvPr>
        </p:nvSpPr>
        <p:spPr/>
        <p:txBody>
          <a:bodyPr/>
          <a:lstStyle/>
          <a:p>
            <a:endParaRPr lang="en-GB"/>
          </a:p>
        </p:txBody>
      </p:sp>
      <p:sp>
        <p:nvSpPr>
          <p:cNvPr id="4" name="Slide Number Placeholder 3">
            <a:extLst>
              <a:ext uri="{FF2B5EF4-FFF2-40B4-BE49-F238E27FC236}">
                <a16:creationId xmlns:a16="http://schemas.microsoft.com/office/drawing/2014/main" id="{5CCCC4F8-E72F-4975-A4F9-E64C538E68B2}"/>
              </a:ext>
            </a:extLst>
          </p:cNvPr>
          <p:cNvSpPr>
            <a:spLocks noGrp="1"/>
          </p:cNvSpPr>
          <p:nvPr>
            <p:ph type="sldNum" sz="quarter" idx="12"/>
          </p:nvPr>
        </p:nvSpPr>
        <p:spPr/>
        <p:txBody>
          <a:bodyPr/>
          <a:lstStyle/>
          <a:p>
            <a:fld id="{280AA684-6FB9-400F-B313-F111F0F48737}" type="slidenum">
              <a:rPr lang="en-GB" smtClean="0"/>
              <a:pPr/>
              <a:t>19</a:t>
            </a:fld>
            <a:endParaRPr lang="en-GB" dirty="0"/>
          </a:p>
        </p:txBody>
      </p:sp>
      <p:pic>
        <p:nvPicPr>
          <p:cNvPr id="5" name="Picture 2" descr="image008">
            <a:extLst>
              <a:ext uri="{FF2B5EF4-FFF2-40B4-BE49-F238E27FC236}">
                <a16:creationId xmlns:a16="http://schemas.microsoft.com/office/drawing/2014/main" id="{A323A7A0-F646-4559-B600-19018FF83C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932832"/>
            <a:ext cx="7008064" cy="4210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084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672C2-D14A-4E3A-89EE-D468AE3387E8}"/>
              </a:ext>
            </a:extLst>
          </p:cNvPr>
          <p:cNvSpPr>
            <a:spLocks noGrp="1"/>
          </p:cNvSpPr>
          <p:nvPr>
            <p:ph type="title"/>
          </p:nvPr>
        </p:nvSpPr>
        <p:spPr/>
        <p:txBody>
          <a:bodyPr/>
          <a:lstStyle/>
          <a:p>
            <a:r>
              <a:rPr lang="en-GB" dirty="0"/>
              <a:t>ODS API Suite - where are we?</a:t>
            </a:r>
          </a:p>
        </p:txBody>
      </p:sp>
      <p:sp>
        <p:nvSpPr>
          <p:cNvPr id="3" name="Content Placeholder 2">
            <a:extLst>
              <a:ext uri="{FF2B5EF4-FFF2-40B4-BE49-F238E27FC236}">
                <a16:creationId xmlns:a16="http://schemas.microsoft.com/office/drawing/2014/main" id="{CA41E5E0-8443-4A4D-A570-9E8EF8C537F2}"/>
              </a:ext>
            </a:extLst>
          </p:cNvPr>
          <p:cNvSpPr>
            <a:spLocks noGrp="1"/>
          </p:cNvSpPr>
          <p:nvPr>
            <p:ph idx="1"/>
          </p:nvPr>
        </p:nvSpPr>
        <p:spPr>
          <a:xfrm>
            <a:off x="251520" y="1080000"/>
            <a:ext cx="8568952" cy="3435966"/>
          </a:xfrm>
        </p:spPr>
        <p:txBody>
          <a:bodyPr>
            <a:normAutofit/>
          </a:bodyPr>
          <a:lstStyle/>
          <a:p>
            <a:r>
              <a:rPr lang="en-GB" dirty="0"/>
              <a:t>NHS Digital Project board established with external </a:t>
            </a:r>
            <a:r>
              <a:rPr lang="en-GB"/>
              <a:t>representation October 2017</a:t>
            </a:r>
            <a:endParaRPr lang="en-GB" dirty="0"/>
          </a:p>
          <a:p>
            <a:pPr lvl="1"/>
            <a:r>
              <a:rPr lang="en-GB" dirty="0"/>
              <a:t>ODS and Domain D (interoperability team)</a:t>
            </a:r>
          </a:p>
          <a:p>
            <a:r>
              <a:rPr lang="en-GB" dirty="0"/>
              <a:t>Early version for piloting to FOT partners December 2017</a:t>
            </a:r>
          </a:p>
          <a:p>
            <a:r>
              <a:rPr lang="en-GB" dirty="0"/>
              <a:t>Wider release of the alpha version from January 2018</a:t>
            </a:r>
          </a:p>
          <a:p>
            <a:r>
              <a:rPr lang="en-GB" dirty="0"/>
              <a:t>Development for MVP complete 9</a:t>
            </a:r>
            <a:r>
              <a:rPr lang="en-GB" baseline="30000" dirty="0"/>
              <a:t>th</a:t>
            </a:r>
            <a:r>
              <a:rPr lang="en-GB" dirty="0"/>
              <a:t> March 2018</a:t>
            </a:r>
          </a:p>
          <a:p>
            <a:r>
              <a:rPr lang="en-GB" dirty="0"/>
              <a:t>Fully live service 12</a:t>
            </a:r>
            <a:r>
              <a:rPr lang="en-GB" baseline="30000" dirty="0"/>
              <a:t>th</a:t>
            </a:r>
            <a:r>
              <a:rPr lang="en-GB" dirty="0"/>
              <a:t> April 2018</a:t>
            </a:r>
          </a:p>
          <a:p>
            <a:r>
              <a:rPr lang="en-GB" dirty="0"/>
              <a:t>Just the beginning!</a:t>
            </a:r>
          </a:p>
          <a:p>
            <a:endParaRPr lang="en-GB" dirty="0"/>
          </a:p>
          <a:p>
            <a:endParaRPr lang="en-GB" dirty="0"/>
          </a:p>
        </p:txBody>
      </p:sp>
      <p:sp>
        <p:nvSpPr>
          <p:cNvPr id="4" name="Slide Number Placeholder 3">
            <a:extLst>
              <a:ext uri="{FF2B5EF4-FFF2-40B4-BE49-F238E27FC236}">
                <a16:creationId xmlns:a16="http://schemas.microsoft.com/office/drawing/2014/main" id="{57CB6DC6-7042-483C-B457-1442CE299B67}"/>
              </a:ext>
            </a:extLst>
          </p:cNvPr>
          <p:cNvSpPr>
            <a:spLocks noGrp="1"/>
          </p:cNvSpPr>
          <p:nvPr>
            <p:ph type="sldNum" sz="quarter" idx="12"/>
          </p:nvPr>
        </p:nvSpPr>
        <p:spPr/>
        <p:txBody>
          <a:bodyPr/>
          <a:lstStyle/>
          <a:p>
            <a:fld id="{280AA684-6FB9-400F-B313-F111F0F48737}" type="slidenum">
              <a:rPr lang="en-GB" smtClean="0"/>
              <a:pPr/>
              <a:t>2</a:t>
            </a:fld>
            <a:endParaRPr lang="en-GB" dirty="0"/>
          </a:p>
        </p:txBody>
      </p:sp>
    </p:spTree>
    <p:extLst>
      <p:ext uri="{BB962C8B-B14F-4D97-AF65-F5344CB8AC3E}">
        <p14:creationId xmlns:p14="http://schemas.microsoft.com/office/powerpoint/2010/main" val="24626354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Questions?</a:t>
            </a:r>
          </a:p>
        </p:txBody>
      </p:sp>
      <p:sp>
        <p:nvSpPr>
          <p:cNvPr id="3" name="Content Placeholder 2"/>
          <p:cNvSpPr>
            <a:spLocks noGrp="1"/>
          </p:cNvSpPr>
          <p:nvPr>
            <p:ph idx="1"/>
          </p:nvPr>
        </p:nvSpPr>
        <p:spPr/>
        <p:txBody>
          <a:bodyPr>
            <a:normAutofit fontScale="92500" lnSpcReduction="10000"/>
          </a:bodyPr>
          <a:lstStyle/>
          <a:p>
            <a:r>
              <a:rPr lang="en-GB" dirty="0">
                <a:hlinkClick r:id="rId3"/>
              </a:rPr>
              <a:t>https://digital.nhs.uk/organisation-data-service/APIs</a:t>
            </a:r>
            <a:endParaRPr lang="en-GB" dirty="0"/>
          </a:p>
          <a:p>
            <a:endParaRPr lang="en-GB" dirty="0"/>
          </a:p>
          <a:p>
            <a:r>
              <a:rPr lang="en-GB" dirty="0"/>
              <a:t>ODS ORD API: </a:t>
            </a:r>
          </a:p>
          <a:p>
            <a:pPr lvl="1"/>
            <a:r>
              <a:rPr lang="en-GB" dirty="0">
                <a:hlinkClick r:id="rId4"/>
              </a:rPr>
              <a:t>exeter.heldesk@nhs.net</a:t>
            </a:r>
            <a:endParaRPr lang="en-GB" dirty="0"/>
          </a:p>
          <a:p>
            <a:pPr lvl="1"/>
            <a:r>
              <a:rPr lang="en-GB" dirty="0">
                <a:hlinkClick r:id="rId5"/>
              </a:rPr>
              <a:t>https://developer.nhs.uk/library/identifiers/ods-ord-api-implementation-guide/</a:t>
            </a:r>
            <a:endParaRPr lang="en-GB" dirty="0"/>
          </a:p>
          <a:p>
            <a:pPr marL="457200" lvl="1" indent="0">
              <a:buNone/>
            </a:pPr>
            <a:endParaRPr lang="en-GB" dirty="0"/>
          </a:p>
          <a:p>
            <a:r>
              <a:rPr lang="en-GB" dirty="0"/>
              <a:t>ODS FHIR API: </a:t>
            </a:r>
          </a:p>
          <a:p>
            <a:pPr lvl="1"/>
            <a:r>
              <a:rPr lang="en-GB" dirty="0">
                <a:hlinkClick r:id="rId6"/>
              </a:rPr>
              <a:t>interoperabilityteam@nhs.net</a:t>
            </a:r>
            <a:endParaRPr lang="en-GB" dirty="0"/>
          </a:p>
          <a:p>
            <a:pPr lvl="1"/>
            <a:r>
              <a:rPr lang="en-GB" dirty="0">
                <a:hlinkClick r:id="rId7"/>
              </a:rPr>
              <a:t>https://developer.nhs.uk/apis/ods/</a:t>
            </a:r>
            <a:endParaRPr lang="en-GB" dirty="0"/>
          </a:p>
        </p:txBody>
      </p:sp>
      <p:sp>
        <p:nvSpPr>
          <p:cNvPr id="4" name="Slide Number Placeholder 3"/>
          <p:cNvSpPr>
            <a:spLocks noGrp="1"/>
          </p:cNvSpPr>
          <p:nvPr>
            <p:ph type="sldNum" sz="quarter" idx="12"/>
          </p:nvPr>
        </p:nvSpPr>
        <p:spPr/>
        <p:txBody>
          <a:bodyPr/>
          <a:lstStyle/>
          <a:p>
            <a:fld id="{280AA684-6FB9-400F-B313-F111F0F48737}" type="slidenum">
              <a:rPr lang="en-GB" smtClean="0"/>
              <a:pPr/>
              <a:t>20</a:t>
            </a:fld>
            <a:endParaRPr lang="en-GB" dirty="0"/>
          </a:p>
        </p:txBody>
      </p:sp>
    </p:spTree>
    <p:extLst>
      <p:ext uri="{BB962C8B-B14F-4D97-AF65-F5344CB8AC3E}">
        <p14:creationId xmlns:p14="http://schemas.microsoft.com/office/powerpoint/2010/main" val="36662899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GB" dirty="0"/>
              <a:t>Content</a:t>
            </a:r>
          </a:p>
        </p:txBody>
      </p:sp>
      <p:sp>
        <p:nvSpPr>
          <p:cNvPr id="3" name="Text Placeholder 2"/>
          <p:cNvSpPr>
            <a:spLocks noGrp="1"/>
          </p:cNvSpPr>
          <p:nvPr>
            <p:ph type="body" idx="4294967295"/>
          </p:nvPr>
        </p:nvSpPr>
        <p:spPr/>
        <p:txBody>
          <a:bodyPr>
            <a:normAutofit/>
          </a:bodyPr>
          <a:lstStyle/>
          <a:p>
            <a:endParaRPr lang="en-GB" dirty="0"/>
          </a:p>
        </p:txBody>
      </p:sp>
    </p:spTree>
    <p:extLst>
      <p:ext uri="{BB962C8B-B14F-4D97-AF65-F5344CB8AC3E}">
        <p14:creationId xmlns:p14="http://schemas.microsoft.com/office/powerpoint/2010/main" val="2535027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ODS API Suite Scope</a:t>
            </a:r>
          </a:p>
        </p:txBody>
      </p:sp>
      <p:sp>
        <p:nvSpPr>
          <p:cNvPr id="3" name="Content Placeholder 2"/>
          <p:cNvSpPr>
            <a:spLocks noGrp="1"/>
          </p:cNvSpPr>
          <p:nvPr>
            <p:ph idx="1"/>
          </p:nvPr>
        </p:nvSpPr>
        <p:spPr>
          <a:xfrm>
            <a:off x="720000" y="1080000"/>
            <a:ext cx="8172480" cy="3868014"/>
          </a:xfrm>
        </p:spPr>
        <p:txBody>
          <a:bodyPr>
            <a:normAutofit fontScale="92500"/>
          </a:bodyPr>
          <a:lstStyle/>
          <a:p>
            <a:pPr marL="0" indent="0">
              <a:buNone/>
            </a:pPr>
            <a:r>
              <a:rPr lang="en-GB" sz="2800" b="1" dirty="0"/>
              <a:t>ODS Data for different customer groups</a:t>
            </a:r>
          </a:p>
          <a:p>
            <a:r>
              <a:rPr lang="en-GB" dirty="0"/>
              <a:t>A number of ODS consumers have invested in the ODS XML format approved via SCCI and would like an API that utilises this so as to maximise their investment in using that format.</a:t>
            </a:r>
          </a:p>
          <a:p>
            <a:pPr lvl="1"/>
            <a:r>
              <a:rPr lang="en-GB" b="1" dirty="0"/>
              <a:t>ODS ORD API</a:t>
            </a:r>
            <a:endParaRPr lang="en-GB" b="1" dirty="0">
              <a:solidFill>
                <a:srgbClr val="FFC000"/>
              </a:solidFill>
            </a:endParaRPr>
          </a:p>
          <a:p>
            <a:pPr marL="0" indent="0">
              <a:buNone/>
            </a:pPr>
            <a:endParaRPr lang="en-GB" dirty="0"/>
          </a:p>
          <a:p>
            <a:r>
              <a:rPr lang="en-GB" dirty="0"/>
              <a:t>With the increasing number of FHIR based APIs there is also a need to allow ODS data to be used directly by the APIs and leverage the use of the FHIR standard.</a:t>
            </a:r>
          </a:p>
          <a:p>
            <a:pPr lvl="1"/>
            <a:r>
              <a:rPr lang="en-GB" b="1" dirty="0"/>
              <a:t>ODS FHIR Lookup API</a:t>
            </a:r>
            <a:endParaRPr lang="en-GB" b="1" dirty="0">
              <a:solidFill>
                <a:srgbClr val="FFC000"/>
              </a:solidFill>
            </a:endParaRPr>
          </a:p>
          <a:p>
            <a:endParaRPr lang="en-GB" dirty="0"/>
          </a:p>
          <a:p>
            <a:endParaRPr lang="en-GB" dirty="0"/>
          </a:p>
        </p:txBody>
      </p:sp>
      <p:sp>
        <p:nvSpPr>
          <p:cNvPr id="4" name="Slide Number Placeholder 3"/>
          <p:cNvSpPr>
            <a:spLocks noGrp="1"/>
          </p:cNvSpPr>
          <p:nvPr>
            <p:ph type="sldNum" sz="quarter" idx="12"/>
          </p:nvPr>
        </p:nvSpPr>
        <p:spPr/>
        <p:txBody>
          <a:bodyPr/>
          <a:lstStyle/>
          <a:p>
            <a:fld id="{280AA684-6FB9-400F-B313-F111F0F48737}" type="slidenum">
              <a:rPr lang="en-GB" smtClean="0"/>
              <a:pPr/>
              <a:t>3</a:t>
            </a:fld>
            <a:endParaRPr lang="en-GB" dirty="0"/>
          </a:p>
        </p:txBody>
      </p:sp>
    </p:spTree>
    <p:extLst>
      <p:ext uri="{BB962C8B-B14F-4D97-AF65-F5344CB8AC3E}">
        <p14:creationId xmlns:p14="http://schemas.microsoft.com/office/powerpoint/2010/main" val="2302251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672C2-D14A-4E3A-89EE-D468AE3387E8}"/>
              </a:ext>
            </a:extLst>
          </p:cNvPr>
          <p:cNvSpPr>
            <a:spLocks noGrp="1"/>
          </p:cNvSpPr>
          <p:nvPr>
            <p:ph type="title"/>
          </p:nvPr>
        </p:nvSpPr>
        <p:spPr/>
        <p:txBody>
          <a:bodyPr/>
          <a:lstStyle/>
          <a:p>
            <a:pPr>
              <a:spcAft>
                <a:spcPts val="900"/>
              </a:spcAft>
            </a:pPr>
            <a:r>
              <a:rPr lang="en-GB" sz="3200" dirty="0"/>
              <a:t>Both Interfaces Support:</a:t>
            </a:r>
          </a:p>
        </p:txBody>
      </p:sp>
      <p:sp>
        <p:nvSpPr>
          <p:cNvPr id="3" name="Content Placeholder 2">
            <a:extLst>
              <a:ext uri="{FF2B5EF4-FFF2-40B4-BE49-F238E27FC236}">
                <a16:creationId xmlns:a16="http://schemas.microsoft.com/office/drawing/2014/main" id="{CA41E5E0-8443-4A4D-A570-9E8EF8C537F2}"/>
              </a:ext>
            </a:extLst>
          </p:cNvPr>
          <p:cNvSpPr>
            <a:spLocks noGrp="1"/>
          </p:cNvSpPr>
          <p:nvPr>
            <p:ph idx="1"/>
          </p:nvPr>
        </p:nvSpPr>
        <p:spPr/>
        <p:txBody>
          <a:bodyPr>
            <a:normAutofit/>
          </a:bodyPr>
          <a:lstStyle/>
          <a:p>
            <a:pPr lvl="0"/>
            <a:r>
              <a:rPr lang="en-GB" dirty="0"/>
              <a:t>Data returned as XML and JSON formats</a:t>
            </a:r>
          </a:p>
          <a:p>
            <a:pPr lvl="1"/>
            <a:r>
              <a:rPr lang="en-GB" dirty="0"/>
              <a:t>JSON is returned by default</a:t>
            </a:r>
          </a:p>
          <a:p>
            <a:pPr lvl="0"/>
            <a:r>
              <a:rPr lang="en-GB" dirty="0"/>
              <a:t>Search by various parameters</a:t>
            </a:r>
          </a:p>
          <a:p>
            <a:pPr marL="400050" lvl="1" indent="0">
              <a:buNone/>
            </a:pPr>
            <a:r>
              <a:rPr lang="en-GB" dirty="0"/>
              <a:t>- limits will be applied where required</a:t>
            </a:r>
          </a:p>
          <a:p>
            <a:pPr lvl="0"/>
            <a:r>
              <a:rPr lang="en-GB" dirty="0"/>
              <a:t>Paging for queries with large results</a:t>
            </a:r>
          </a:p>
          <a:p>
            <a:pPr lvl="0"/>
            <a:r>
              <a:rPr lang="en-GB" dirty="0"/>
              <a:t>Versioning</a:t>
            </a:r>
          </a:p>
          <a:p>
            <a:pPr marL="0" lvl="0" indent="0">
              <a:buNone/>
            </a:pPr>
            <a:r>
              <a:rPr lang="en-GB" dirty="0"/>
              <a:t>Data returned is from the same database (refreshed from ODS XML products)</a:t>
            </a:r>
          </a:p>
          <a:p>
            <a:endParaRPr lang="en-GB" dirty="0"/>
          </a:p>
          <a:p>
            <a:pPr lvl="0"/>
            <a:endParaRPr lang="en-GB" dirty="0"/>
          </a:p>
          <a:p>
            <a:pPr lvl="0"/>
            <a:endParaRPr lang="en-GB" dirty="0"/>
          </a:p>
          <a:p>
            <a:endParaRPr lang="en-GB" dirty="0"/>
          </a:p>
          <a:p>
            <a:endParaRPr lang="en-GB" dirty="0"/>
          </a:p>
        </p:txBody>
      </p:sp>
      <p:sp>
        <p:nvSpPr>
          <p:cNvPr id="4" name="Slide Number Placeholder 3">
            <a:extLst>
              <a:ext uri="{FF2B5EF4-FFF2-40B4-BE49-F238E27FC236}">
                <a16:creationId xmlns:a16="http://schemas.microsoft.com/office/drawing/2014/main" id="{57CB6DC6-7042-483C-B457-1442CE299B67}"/>
              </a:ext>
            </a:extLst>
          </p:cNvPr>
          <p:cNvSpPr>
            <a:spLocks noGrp="1"/>
          </p:cNvSpPr>
          <p:nvPr>
            <p:ph type="sldNum" sz="quarter" idx="12"/>
          </p:nvPr>
        </p:nvSpPr>
        <p:spPr/>
        <p:txBody>
          <a:bodyPr/>
          <a:lstStyle/>
          <a:p>
            <a:fld id="{280AA684-6FB9-400F-B313-F111F0F48737}" type="slidenum">
              <a:rPr lang="en-GB" smtClean="0"/>
              <a:pPr/>
              <a:t>4</a:t>
            </a:fld>
            <a:endParaRPr lang="en-GB" dirty="0"/>
          </a:p>
        </p:txBody>
      </p:sp>
    </p:spTree>
    <p:extLst>
      <p:ext uri="{BB962C8B-B14F-4D97-AF65-F5344CB8AC3E}">
        <p14:creationId xmlns:p14="http://schemas.microsoft.com/office/powerpoint/2010/main" val="1494907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F7D1E-4EFA-42CF-82C5-F28392273F49}"/>
              </a:ext>
            </a:extLst>
          </p:cNvPr>
          <p:cNvSpPr>
            <a:spLocks noGrp="1"/>
          </p:cNvSpPr>
          <p:nvPr>
            <p:ph type="title"/>
          </p:nvPr>
        </p:nvSpPr>
        <p:spPr/>
        <p:txBody>
          <a:bodyPr/>
          <a:lstStyle/>
          <a:p>
            <a:r>
              <a:rPr lang="en-GB" dirty="0"/>
              <a:t>ODS ORD API</a:t>
            </a:r>
          </a:p>
        </p:txBody>
      </p:sp>
      <p:sp>
        <p:nvSpPr>
          <p:cNvPr id="3" name="Content Placeholder 2">
            <a:extLst>
              <a:ext uri="{FF2B5EF4-FFF2-40B4-BE49-F238E27FC236}">
                <a16:creationId xmlns:a16="http://schemas.microsoft.com/office/drawing/2014/main" id="{44D41F53-A60F-496C-9F9F-17E5523F924C}"/>
              </a:ext>
            </a:extLst>
          </p:cNvPr>
          <p:cNvSpPr>
            <a:spLocks noGrp="1"/>
          </p:cNvSpPr>
          <p:nvPr>
            <p:ph idx="1"/>
          </p:nvPr>
        </p:nvSpPr>
        <p:spPr/>
        <p:txBody>
          <a:bodyPr/>
          <a:lstStyle/>
          <a:p>
            <a:endParaRPr lang="en-GB" dirty="0"/>
          </a:p>
        </p:txBody>
      </p:sp>
    </p:spTree>
    <p:extLst>
      <p:ext uri="{BB962C8B-B14F-4D97-AF65-F5344CB8AC3E}">
        <p14:creationId xmlns:p14="http://schemas.microsoft.com/office/powerpoint/2010/main" val="1382991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Organisation Data Service - overview</a:t>
            </a:r>
          </a:p>
        </p:txBody>
      </p:sp>
      <p:sp>
        <p:nvSpPr>
          <p:cNvPr id="3" name="Content Placeholder 2"/>
          <p:cNvSpPr>
            <a:spLocks noGrp="1"/>
          </p:cNvSpPr>
          <p:nvPr>
            <p:ph idx="1"/>
          </p:nvPr>
        </p:nvSpPr>
        <p:spPr>
          <a:xfrm>
            <a:off x="539552" y="1080000"/>
            <a:ext cx="8208912" cy="3868014"/>
          </a:xfrm>
        </p:spPr>
        <p:txBody>
          <a:bodyPr>
            <a:normAutofit/>
          </a:bodyPr>
          <a:lstStyle/>
          <a:p>
            <a:pPr>
              <a:buFontTx/>
              <a:buChar char="•"/>
            </a:pPr>
            <a:r>
              <a:rPr lang="en-US" sz="2800" dirty="0"/>
              <a:t>Authoritative lists of </a:t>
            </a:r>
            <a:r>
              <a:rPr lang="en-GB" sz="2800" dirty="0"/>
              <a:t>organisations</a:t>
            </a:r>
            <a:r>
              <a:rPr lang="en-US" sz="2800" dirty="0"/>
              <a:t> &amp; practitioners</a:t>
            </a:r>
          </a:p>
          <a:p>
            <a:pPr>
              <a:buFontTx/>
              <a:buChar char="•"/>
            </a:pPr>
            <a:r>
              <a:rPr lang="en-US" sz="2800" dirty="0"/>
              <a:t>Establishment of codes for these entities</a:t>
            </a:r>
          </a:p>
          <a:p>
            <a:pPr>
              <a:buFontTx/>
              <a:buChar char="•"/>
            </a:pPr>
            <a:r>
              <a:rPr lang="en-US" sz="2800" dirty="0"/>
              <a:t>A change history record for organisations</a:t>
            </a:r>
          </a:p>
          <a:p>
            <a:pPr>
              <a:buFontTx/>
              <a:buChar char="•"/>
            </a:pPr>
            <a:r>
              <a:rPr lang="en-GB" sz="2800" dirty="0"/>
              <a:t>Help, advice &amp; query resolution on use of the data</a:t>
            </a:r>
          </a:p>
          <a:p>
            <a:pPr>
              <a:buFontTx/>
              <a:buChar char="•"/>
            </a:pPr>
            <a:r>
              <a:rPr lang="en-GB" sz="2800" dirty="0"/>
              <a:t>Development of information standards in this area</a:t>
            </a:r>
          </a:p>
        </p:txBody>
      </p:sp>
    </p:spTree>
    <p:extLst>
      <p:ext uri="{BB962C8B-B14F-4D97-AF65-F5344CB8AC3E}">
        <p14:creationId xmlns:p14="http://schemas.microsoft.com/office/powerpoint/2010/main" val="3803243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ODS Data Evolution and ORD</a:t>
            </a:r>
          </a:p>
        </p:txBody>
      </p:sp>
      <p:sp>
        <p:nvSpPr>
          <p:cNvPr id="3" name="Content Placeholder 2"/>
          <p:cNvSpPr>
            <a:spLocks noGrp="1"/>
          </p:cNvSpPr>
          <p:nvPr>
            <p:ph idx="1"/>
          </p:nvPr>
        </p:nvSpPr>
        <p:spPr>
          <a:xfrm>
            <a:off x="720000" y="1080000"/>
            <a:ext cx="8172480" cy="3868014"/>
          </a:xfrm>
        </p:spPr>
        <p:txBody>
          <a:bodyPr>
            <a:normAutofit/>
          </a:bodyPr>
          <a:lstStyle/>
          <a:p>
            <a:r>
              <a:rPr lang="en-GB" dirty="0"/>
              <a:t>CSVs have been in place for many years – limitations</a:t>
            </a:r>
          </a:p>
          <a:p>
            <a:r>
              <a:rPr lang="en-GB" dirty="0"/>
              <a:t>Inherited approach to coding flawed – future: ANANA</a:t>
            </a:r>
          </a:p>
          <a:p>
            <a:r>
              <a:rPr lang="en-GB" dirty="0"/>
              <a:t>SCCI Information Standard Notice (SCCI0090) </a:t>
            </a:r>
            <a:r>
              <a:rPr lang="en-GB" b="1" dirty="0">
                <a:solidFill>
                  <a:srgbClr val="FFC000"/>
                </a:solidFill>
              </a:rPr>
              <a:t>ORD</a:t>
            </a:r>
          </a:p>
          <a:p>
            <a:r>
              <a:rPr lang="en-GB" dirty="0"/>
              <a:t>ODS XML released Feb 2017  - Monthly</a:t>
            </a:r>
          </a:p>
          <a:p>
            <a:r>
              <a:rPr lang="en-GB" dirty="0"/>
              <a:t>Interest in APIs growing</a:t>
            </a:r>
          </a:p>
          <a:p>
            <a:r>
              <a:rPr lang="en-GB" dirty="0"/>
              <a:t>ORD standard refers to daily releases of XML</a:t>
            </a:r>
          </a:p>
          <a:p>
            <a:pPr lvl="1"/>
            <a:r>
              <a:rPr lang="en-GB" dirty="0"/>
              <a:t>Allow consumers to take delta changes and apply to a local data store, options…</a:t>
            </a:r>
          </a:p>
          <a:p>
            <a:r>
              <a:rPr lang="en-GB" dirty="0"/>
              <a:t>ODS Data should be easier to consume</a:t>
            </a:r>
          </a:p>
          <a:p>
            <a:endParaRPr lang="en-GB" dirty="0"/>
          </a:p>
          <a:p>
            <a:endParaRPr lang="en-GB" dirty="0"/>
          </a:p>
        </p:txBody>
      </p:sp>
      <p:sp>
        <p:nvSpPr>
          <p:cNvPr id="4" name="Slide Number Placeholder 3"/>
          <p:cNvSpPr>
            <a:spLocks noGrp="1"/>
          </p:cNvSpPr>
          <p:nvPr>
            <p:ph type="sldNum" sz="quarter" idx="12"/>
          </p:nvPr>
        </p:nvSpPr>
        <p:spPr/>
        <p:txBody>
          <a:bodyPr/>
          <a:lstStyle/>
          <a:p>
            <a:fld id="{280AA684-6FB9-400F-B313-F111F0F48737}" type="slidenum">
              <a:rPr lang="en-GB" smtClean="0"/>
              <a:pPr/>
              <a:t>7</a:t>
            </a:fld>
            <a:endParaRPr lang="en-GB" dirty="0"/>
          </a:p>
        </p:txBody>
      </p:sp>
    </p:spTree>
    <p:extLst>
      <p:ext uri="{BB962C8B-B14F-4D97-AF65-F5344CB8AC3E}">
        <p14:creationId xmlns:p14="http://schemas.microsoft.com/office/powerpoint/2010/main" val="3746221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51C50-5835-407F-95CA-5138BD8DFF27}"/>
              </a:ext>
            </a:extLst>
          </p:cNvPr>
          <p:cNvSpPr>
            <a:spLocks noGrp="1"/>
          </p:cNvSpPr>
          <p:nvPr>
            <p:ph type="title"/>
          </p:nvPr>
        </p:nvSpPr>
        <p:spPr/>
        <p:txBody>
          <a:bodyPr/>
          <a:lstStyle/>
          <a:p>
            <a:r>
              <a:rPr lang="en-GB" dirty="0"/>
              <a:t>ORD High Level data Model</a:t>
            </a:r>
          </a:p>
        </p:txBody>
      </p:sp>
      <p:sp>
        <p:nvSpPr>
          <p:cNvPr id="4" name="Slide Number Placeholder 3">
            <a:extLst>
              <a:ext uri="{FF2B5EF4-FFF2-40B4-BE49-F238E27FC236}">
                <a16:creationId xmlns:a16="http://schemas.microsoft.com/office/drawing/2014/main" id="{575F9060-7E0F-4461-AEEF-B3CE01151F10}"/>
              </a:ext>
            </a:extLst>
          </p:cNvPr>
          <p:cNvSpPr>
            <a:spLocks noGrp="1"/>
          </p:cNvSpPr>
          <p:nvPr>
            <p:ph type="sldNum" sz="quarter" idx="12"/>
          </p:nvPr>
        </p:nvSpPr>
        <p:spPr/>
        <p:txBody>
          <a:bodyPr/>
          <a:lstStyle/>
          <a:p>
            <a:fld id="{280AA684-6FB9-400F-B313-F111F0F48737}" type="slidenum">
              <a:rPr lang="en-GB" smtClean="0"/>
              <a:pPr/>
              <a:t>8</a:t>
            </a:fld>
            <a:endParaRPr lang="en-GB" dirty="0"/>
          </a:p>
        </p:txBody>
      </p:sp>
      <p:pic>
        <p:nvPicPr>
          <p:cNvPr id="5" name="Content Placeholder 4">
            <a:extLst>
              <a:ext uri="{FF2B5EF4-FFF2-40B4-BE49-F238E27FC236}">
                <a16:creationId xmlns:a16="http://schemas.microsoft.com/office/drawing/2014/main" id="{CA12B50D-F9C6-4D36-85BA-9032B1D28E4A}"/>
              </a:ext>
            </a:extLst>
          </p:cNvPr>
          <p:cNvPicPr>
            <a:picLocks noGrp="1" noChangeAspect="1"/>
          </p:cNvPicPr>
          <p:nvPr>
            <p:ph idx="1"/>
          </p:nvPr>
        </p:nvPicPr>
        <p:blipFill>
          <a:blip r:embed="rId2"/>
          <a:stretch>
            <a:fillRect/>
          </a:stretch>
        </p:blipFill>
        <p:spPr>
          <a:xfrm>
            <a:off x="1057865" y="1079500"/>
            <a:ext cx="7028269" cy="3436938"/>
          </a:xfrm>
          <a:prstGeom prst="rect">
            <a:avLst/>
          </a:prstGeom>
        </p:spPr>
      </p:pic>
    </p:spTree>
    <p:extLst>
      <p:ext uri="{BB962C8B-B14F-4D97-AF65-F5344CB8AC3E}">
        <p14:creationId xmlns:p14="http://schemas.microsoft.com/office/powerpoint/2010/main" val="3944493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BE9CA-C6A8-4CDB-8D7A-FC01B32EF7DA}"/>
              </a:ext>
            </a:extLst>
          </p:cNvPr>
          <p:cNvSpPr>
            <a:spLocks noGrp="1"/>
          </p:cNvSpPr>
          <p:nvPr>
            <p:ph type="title"/>
          </p:nvPr>
        </p:nvSpPr>
        <p:spPr/>
        <p:txBody>
          <a:bodyPr/>
          <a:lstStyle/>
          <a:p>
            <a:r>
              <a:rPr lang="en-GB" dirty="0"/>
              <a:t>Advantages of an API to ORD</a:t>
            </a:r>
          </a:p>
        </p:txBody>
      </p:sp>
      <p:sp>
        <p:nvSpPr>
          <p:cNvPr id="3" name="Content Placeholder 2">
            <a:extLst>
              <a:ext uri="{FF2B5EF4-FFF2-40B4-BE49-F238E27FC236}">
                <a16:creationId xmlns:a16="http://schemas.microsoft.com/office/drawing/2014/main" id="{649113F1-EA0D-4244-84DD-8597FC057829}"/>
              </a:ext>
            </a:extLst>
          </p:cNvPr>
          <p:cNvSpPr>
            <a:spLocks noGrp="1"/>
          </p:cNvSpPr>
          <p:nvPr>
            <p:ph idx="1"/>
          </p:nvPr>
        </p:nvSpPr>
        <p:spPr>
          <a:xfrm>
            <a:off x="720000" y="1080000"/>
            <a:ext cx="7704000" cy="3925834"/>
          </a:xfrm>
        </p:spPr>
        <p:txBody>
          <a:bodyPr>
            <a:normAutofit fontScale="92500" lnSpcReduction="10000"/>
          </a:bodyPr>
          <a:lstStyle/>
          <a:p>
            <a:pPr marL="0" indent="0">
              <a:buNone/>
            </a:pPr>
            <a:r>
              <a:rPr lang="en-GB" dirty="0"/>
              <a:t>An API to access ODS data offers a significant number of advantages over the release of daily XML extracts as follows:</a:t>
            </a:r>
          </a:p>
          <a:p>
            <a:pPr marL="0" indent="0">
              <a:buNone/>
            </a:pPr>
            <a:endParaRPr lang="en-GB" dirty="0"/>
          </a:p>
          <a:p>
            <a:r>
              <a:rPr lang="en-GB" dirty="0"/>
              <a:t>a simplified mechanism for updating record changes </a:t>
            </a:r>
          </a:p>
          <a:p>
            <a:r>
              <a:rPr lang="en-GB" dirty="0"/>
              <a:t>users can connect and retrieve updates at their convenience </a:t>
            </a:r>
          </a:p>
          <a:p>
            <a:r>
              <a:rPr lang="en-GB" dirty="0"/>
              <a:t>users can make the choice as to whether to store the data locally or access it on demand</a:t>
            </a:r>
          </a:p>
          <a:p>
            <a:r>
              <a:rPr lang="en-GB" dirty="0"/>
              <a:t>users can baseline the data using the XML products and connect to the service to retrieve updates via the ‘</a:t>
            </a:r>
            <a:r>
              <a:rPr lang="en-GB" dirty="0" err="1"/>
              <a:t>LastChangeDate</a:t>
            </a:r>
            <a:r>
              <a:rPr lang="en-GB" dirty="0"/>
              <a:t>’ mechanism</a:t>
            </a:r>
          </a:p>
          <a:p>
            <a:pPr marL="0" indent="0">
              <a:buNone/>
            </a:pPr>
            <a:endParaRPr lang="en-GB" dirty="0"/>
          </a:p>
          <a:p>
            <a:endParaRPr lang="en-GB" dirty="0"/>
          </a:p>
        </p:txBody>
      </p:sp>
      <p:sp>
        <p:nvSpPr>
          <p:cNvPr id="4" name="Slide Number Placeholder 3">
            <a:extLst>
              <a:ext uri="{FF2B5EF4-FFF2-40B4-BE49-F238E27FC236}">
                <a16:creationId xmlns:a16="http://schemas.microsoft.com/office/drawing/2014/main" id="{93B4AD87-EF29-4B12-8383-9F13DDE73DF3}"/>
              </a:ext>
            </a:extLst>
          </p:cNvPr>
          <p:cNvSpPr>
            <a:spLocks noGrp="1"/>
          </p:cNvSpPr>
          <p:nvPr>
            <p:ph type="sldNum" sz="quarter" idx="12"/>
          </p:nvPr>
        </p:nvSpPr>
        <p:spPr/>
        <p:txBody>
          <a:bodyPr/>
          <a:lstStyle/>
          <a:p>
            <a:fld id="{280AA684-6FB9-400F-B313-F111F0F48737}" type="slidenum">
              <a:rPr lang="en-GB" smtClean="0"/>
              <a:pPr/>
              <a:t>9</a:t>
            </a:fld>
            <a:endParaRPr lang="en-GB" dirty="0"/>
          </a:p>
        </p:txBody>
      </p:sp>
    </p:spTree>
    <p:extLst>
      <p:ext uri="{BB962C8B-B14F-4D97-AF65-F5344CB8AC3E}">
        <p14:creationId xmlns:p14="http://schemas.microsoft.com/office/powerpoint/2010/main" val="2776771767"/>
      </p:ext>
    </p:extLst>
  </p:cSld>
  <p:clrMapOvr>
    <a:masterClrMapping/>
  </p:clrMapOvr>
</p:sld>
</file>

<file path=ppt/theme/theme1.xml><?xml version="1.0" encoding="utf-8"?>
<a:theme xmlns:a="http://schemas.openxmlformats.org/drawingml/2006/main" name="NHS digital Template">
  <a:themeElements>
    <a:clrScheme name="Custom 2">
      <a:dk1>
        <a:srgbClr val="0F0F0F"/>
      </a:dk1>
      <a:lt1>
        <a:srgbClr val="FFFFFF"/>
      </a:lt1>
      <a:dk2>
        <a:srgbClr val="033F85"/>
      </a:dk2>
      <a:lt2>
        <a:srgbClr val="F9F9F9"/>
      </a:lt2>
      <a:accent1>
        <a:srgbClr val="005EB8"/>
      </a:accent1>
      <a:accent2>
        <a:srgbClr val="84919C"/>
      </a:accent2>
      <a:accent3>
        <a:srgbClr val="003087"/>
      </a:accent3>
      <a:accent4>
        <a:srgbClr val="5EBCE8"/>
      </a:accent4>
      <a:accent5>
        <a:srgbClr val="CED1D5"/>
      </a:accent5>
      <a:accent6>
        <a:srgbClr val="424D58"/>
      </a:accent6>
      <a:hlink>
        <a:srgbClr val="699EFE"/>
      </a:hlink>
      <a:folHlink>
        <a:srgbClr val="BEE4F5"/>
      </a:folHlink>
    </a:clrScheme>
    <a:fontScheme name="Corporate 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NHS digital Template</Template>
  <TotalTime>4189</TotalTime>
  <Words>1187</Words>
  <Application>Microsoft Office PowerPoint</Application>
  <PresentationFormat>On-screen Show (16:9)</PresentationFormat>
  <Paragraphs>188</Paragraphs>
  <Slides>21</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Wingdings</vt:lpstr>
      <vt:lpstr>NHS digital Template</vt:lpstr>
      <vt:lpstr>PowerPoint Presentation</vt:lpstr>
      <vt:lpstr>ODS API Suite - where are we?</vt:lpstr>
      <vt:lpstr>ODS API Suite Scope</vt:lpstr>
      <vt:lpstr>Both Interfaces Support:</vt:lpstr>
      <vt:lpstr>ODS ORD API</vt:lpstr>
      <vt:lpstr>Organisation Data Service - overview</vt:lpstr>
      <vt:lpstr>ODS Data Evolution and ORD</vt:lpstr>
      <vt:lpstr>ORD High Level data Model</vt:lpstr>
      <vt:lpstr>Advantages of an API to ORD</vt:lpstr>
      <vt:lpstr>Proposed Adoption of ORD</vt:lpstr>
      <vt:lpstr>ORD API Endpoints</vt:lpstr>
      <vt:lpstr>PowerPoint Presentation</vt:lpstr>
      <vt:lpstr>ODS FHIR Lookup API</vt:lpstr>
      <vt:lpstr>Overview – FHIR Lookup API</vt:lpstr>
      <vt:lpstr>PowerPoint Presentation</vt:lpstr>
      <vt:lpstr>FHIR Lookup API</vt:lpstr>
      <vt:lpstr>Implementation Guidance</vt:lpstr>
      <vt:lpstr>Summary Slide</vt:lpstr>
      <vt:lpstr>PowerPoint Presentation</vt:lpstr>
      <vt:lpstr>Questions?</vt:lpstr>
      <vt:lpstr>Content</vt:lpstr>
    </vt:vector>
  </TitlesOfParts>
  <Company>Health &amp; Social Care Information Centre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Danny Ruttle</dc:creator>
  <cp:lastModifiedBy>Danny Ruttle</cp:lastModifiedBy>
  <cp:revision>66</cp:revision>
  <cp:lastPrinted>2017-11-17T11:21:09Z</cp:lastPrinted>
  <dcterms:created xsi:type="dcterms:W3CDTF">2017-01-17T11:34:58Z</dcterms:created>
  <dcterms:modified xsi:type="dcterms:W3CDTF">2018-03-15T14:02:13Z</dcterms:modified>
</cp:coreProperties>
</file>