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91" r:id="rId2"/>
    <p:sldId id="292" r:id="rId3"/>
    <p:sldId id="287" r:id="rId4"/>
    <p:sldId id="293" r:id="rId5"/>
    <p:sldId id="295" r:id="rId6"/>
    <p:sldId id="303" r:id="rId7"/>
    <p:sldId id="300" r:id="rId8"/>
    <p:sldId id="296" r:id="rId9"/>
    <p:sldId id="298" r:id="rId10"/>
    <p:sldId id="297" r:id="rId11"/>
    <p:sldId id="294" r:id="rId12"/>
    <p:sldId id="304" r:id="rId13"/>
    <p:sldId id="306" r:id="rId14"/>
    <p:sldId id="311" r:id="rId15"/>
    <p:sldId id="301" r:id="rId16"/>
    <p:sldId id="312" r:id="rId17"/>
    <p:sldId id="305" r:id="rId18"/>
    <p:sldId id="313" r:id="rId19"/>
    <p:sldId id="310" r:id="rId20"/>
    <p:sldId id="270" r:id="rId21"/>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291"/>
            <p14:sldId id="292"/>
            <p14:sldId id="287"/>
          </p14:sldIdLst>
        </p14:section>
        <p14:section name="API Journey" id="{D017E6F3-B769-422C-8FDD-A8B7856FCB9E}">
          <p14:sldIdLst>
            <p14:sldId id="293"/>
            <p14:sldId id="295"/>
            <p14:sldId id="303"/>
          </p14:sldIdLst>
        </p14:section>
        <p14:section name="Impl Guide" id="{1533AF06-E46A-4E99-8397-753E3E849492}">
          <p14:sldIdLst>
            <p14:sldId id="300"/>
            <p14:sldId id="296"/>
            <p14:sldId id="298"/>
            <p14:sldId id="297"/>
          </p14:sldIdLst>
        </p14:section>
        <p14:section name="Reference Impl" id="{B2ABB3CD-DD16-462B-8F63-620FBB07BD2B}">
          <p14:sldIdLst>
            <p14:sldId id="294"/>
            <p14:sldId id="304"/>
            <p14:sldId id="306"/>
            <p14:sldId id="311"/>
          </p14:sldIdLst>
        </p14:section>
        <p14:section name="Security &amp; SMART" id="{B643BE59-1321-45C6-8EA8-ED31A910CAE0}">
          <p14:sldIdLst>
            <p14:sldId id="301"/>
            <p14:sldId id="312"/>
          </p14:sldIdLst>
        </p14:section>
        <p14:section name="Next Development" id="{7D8D243A-74B2-4A05-88B0-700C4C5D7502}">
          <p14:sldIdLst>
            <p14:sldId id="305"/>
            <p14:sldId id="313"/>
          </p14:sldIdLst>
        </p14:section>
        <p14:section name="Options for the future" id="{AA9A927D-246E-477A-99AD-DA836CB164DE}">
          <p14:sldIdLst>
            <p14:sldId id="310"/>
          </p14:sldIdLst>
        </p14:section>
        <p14:section name="Untitled Section" id="{9C5F44EC-C021-494C-9E0B-7CCC8E5B1142}">
          <p14:sldIdLst>
            <p14:sldId id="27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FFFFFF"/>
    <a:srgbClr val="C02050"/>
    <a:srgbClr val="00A050"/>
    <a:srgbClr val="E8F4F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61754" autoAdjust="0"/>
  </p:normalViewPr>
  <p:slideViewPr>
    <p:cSldViewPr>
      <p:cViewPr varScale="1">
        <p:scale>
          <a:sx n="93" d="100"/>
          <a:sy n="93" d="100"/>
        </p:scale>
        <p:origin x="1881" y="51"/>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2" d="100"/>
          <a:sy n="62" d="100"/>
        </p:scale>
        <p:origin x="-294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9B4765-A133-4BBE-AAB0-442DBD41A55E}" type="datetimeFigureOut">
              <a:rPr lang="en-GB" smtClean="0"/>
              <a:t>13/03/2018</a:t>
            </a:fld>
            <a:endParaRPr lang="en-GB"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7B9907A-72EF-4AD4-9791-159CFE3DDF18}" type="slidenum">
              <a:rPr lang="en-GB" smtClean="0"/>
              <a:t>‹#›</a:t>
            </a:fld>
            <a:endParaRPr lang="en-GB" dirty="0"/>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13/03/2018</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4</a:t>
            </a:fld>
            <a:endParaRPr lang="en-GB" dirty="0"/>
          </a:p>
        </p:txBody>
      </p:sp>
    </p:spTree>
    <p:extLst>
      <p:ext uri="{BB962C8B-B14F-4D97-AF65-F5344CB8AC3E}">
        <p14:creationId xmlns:p14="http://schemas.microsoft.com/office/powerpoint/2010/main" val="2402045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dirty="0"/>
          </a:p>
        </p:txBody>
      </p:sp>
    </p:spTree>
    <p:extLst>
      <p:ext uri="{BB962C8B-B14F-4D97-AF65-F5344CB8AC3E}">
        <p14:creationId xmlns:p14="http://schemas.microsoft.com/office/powerpoint/2010/main" val="3106740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6</a:t>
            </a:fld>
            <a:endParaRPr lang="en-GB" dirty="0"/>
          </a:p>
        </p:txBody>
      </p:sp>
    </p:spTree>
    <p:extLst>
      <p:ext uri="{BB962C8B-B14F-4D97-AF65-F5344CB8AC3E}">
        <p14:creationId xmlns:p14="http://schemas.microsoft.com/office/powerpoint/2010/main" val="4066681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13</a:t>
            </a:fld>
            <a:endParaRPr lang="en-GB" dirty="0"/>
          </a:p>
        </p:txBody>
      </p:sp>
    </p:spTree>
    <p:extLst>
      <p:ext uri="{BB962C8B-B14F-4D97-AF65-F5344CB8AC3E}">
        <p14:creationId xmlns:p14="http://schemas.microsoft.com/office/powerpoint/2010/main" val="104258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3BD2BE-0D39-469E-8B13-E83FE0E0A27D}" type="slidenum">
              <a:rPr lang="en-GB" smtClean="0"/>
              <a:t>14</a:t>
            </a:fld>
            <a:endParaRPr lang="en-GB" dirty="0"/>
          </a:p>
        </p:txBody>
      </p:sp>
    </p:spTree>
    <p:extLst>
      <p:ext uri="{BB962C8B-B14F-4D97-AF65-F5344CB8AC3E}">
        <p14:creationId xmlns:p14="http://schemas.microsoft.com/office/powerpoint/2010/main" val="3048936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www.slideshare.net/hscic" TargetMode="Externa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8" name="Picture 7"/>
          <p:cNvPicPr/>
          <p:nvPr userDrawn="1"/>
        </p:nvPicPr>
        <p:blipFill>
          <a:blip r:embed="rId2"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t="6315" b="17101"/>
          <a:stretch/>
        </p:blipFill>
        <p:spPr>
          <a:xfrm>
            <a:off x="0" y="1836000"/>
            <a:ext cx="9144000" cy="2556000"/>
          </a:xfrm>
          <a:prstGeom prst="rect">
            <a:avLst/>
          </a:prstGeom>
        </p:spPr>
      </p:pic>
    </p:spTree>
    <p:extLst>
      <p:ext uri="{BB962C8B-B14F-4D97-AF65-F5344CB8AC3E}">
        <p14:creationId xmlns:p14="http://schemas.microsoft.com/office/powerpoint/2010/main" val="132672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19181406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762"/>
            <a:ext cx="9144000" cy="5144400"/>
          </a:xfrm>
          <a:prstGeom prst="rect">
            <a:avLst/>
          </a:prstGeom>
        </p:spPr>
      </p:pic>
      <p:sp>
        <p:nvSpPr>
          <p:cNvPr id="10" name="Rectangle 9"/>
          <p:cNvSpPr/>
          <p:nvPr userDrawn="1"/>
        </p:nvSpPr>
        <p:spPr>
          <a:xfrm>
            <a:off x="0" y="3848400"/>
            <a:ext cx="9144000" cy="129614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bg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bg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bg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349025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6315" b="17101"/>
          <a:stretch/>
        </p:blipFill>
        <p:spPr>
          <a:xfrm>
            <a:off x="0" y="1347614"/>
            <a:ext cx="9144000" cy="2556000"/>
          </a:xfrm>
          <a:prstGeom prst="rect">
            <a:avLst/>
          </a:prstGeom>
        </p:spPr>
      </p:pic>
      <p:sp>
        <p:nvSpPr>
          <p:cNvPr id="16" name="Rectangle 15"/>
          <p:cNvSpPr/>
          <p:nvPr userDrawn="1"/>
        </p:nvSpPr>
        <p:spPr>
          <a:xfrm>
            <a:off x="0" y="1347614"/>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hlinkClick r:id="rId3"/>
          </p:cNvPr>
          <p:cNvSpPr txBox="1"/>
          <p:nvPr userDrawn="1"/>
        </p:nvSpPr>
        <p:spPr>
          <a:xfrm>
            <a:off x="478397" y="3341091"/>
            <a:ext cx="4669667" cy="369332"/>
          </a:xfrm>
          <a:prstGeom prst="rect">
            <a:avLst/>
          </a:prstGeom>
          <a:noFill/>
        </p:spPr>
        <p:txBody>
          <a:bodyPr wrap="square" rtlCol="0">
            <a:spAutoFit/>
          </a:bodyPr>
          <a:lstStyle/>
          <a:p>
            <a:endParaRPr lang="en-GB" dirty="0"/>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u="none" strike="noStrike" kern="1200" dirty="0">
                <a:solidFill>
                  <a:schemeClr val="accent1"/>
                </a:solidFill>
                <a:effectLst/>
                <a:latin typeface="+mn-lt"/>
                <a:ea typeface="+mn-ea"/>
                <a:cs typeface="+mn-cs"/>
              </a:rPr>
              <a:t>www.digital.nhs.uk</a:t>
            </a:r>
            <a:endParaRPr lang="en-GB" sz="2400" kern="1200" dirty="0">
              <a:solidFill>
                <a:schemeClr val="accent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a:solidFill>
                  <a:schemeClr val="accent1"/>
                </a:solidFill>
                <a:effectLst/>
                <a:latin typeface="+mn-lt"/>
                <a:ea typeface="+mn-ea"/>
                <a:cs typeface="+mn-cs"/>
              </a:rPr>
              <a:t>     </a:t>
            </a:r>
            <a:r>
              <a:rPr lang="en-GB" sz="2400" b="1" kern="1200" dirty="0">
                <a:solidFill>
                  <a:schemeClr val="accent1"/>
                </a:solidFill>
                <a:effectLst/>
                <a:latin typeface="+mn-lt"/>
                <a:ea typeface="+mn-ea"/>
                <a:cs typeface="+mn-cs"/>
              </a:rPr>
              <a:t>@nhsdigital</a:t>
            </a:r>
          </a:p>
          <a:p>
            <a:pPr>
              <a:lnSpc>
                <a:spcPts val="3600"/>
              </a:lnSpc>
            </a:pPr>
            <a:r>
              <a:rPr lang="en-GB" sz="2400" b="1" kern="1200" dirty="0">
                <a:solidFill>
                  <a:schemeClr val="accent1"/>
                </a:solidFill>
                <a:effectLst/>
                <a:latin typeface="+mn-lt"/>
                <a:ea typeface="+mn-ea"/>
                <a:cs typeface="+mn-cs"/>
              </a:rPr>
              <a:t>enquiries@nhsdigital.nhs.uk</a:t>
            </a:r>
          </a:p>
          <a:p>
            <a:pPr>
              <a:lnSpc>
                <a:spcPts val="3600"/>
              </a:lnSpc>
            </a:pPr>
            <a:r>
              <a:rPr lang="en-GB" sz="2400" b="1" kern="1200" dirty="0">
                <a:solidFill>
                  <a:schemeClr val="accent1"/>
                </a:solidFill>
                <a:effectLst/>
                <a:latin typeface="+mn-lt"/>
                <a:ea typeface="+mn-ea"/>
                <a:cs typeface="+mn-cs"/>
              </a:rPr>
              <a:t>0300 303</a:t>
            </a:r>
            <a:r>
              <a:rPr lang="en-GB" sz="2400" b="1" kern="1200" baseline="0" dirty="0">
                <a:solidFill>
                  <a:schemeClr val="accent1"/>
                </a:solidFill>
                <a:effectLst/>
                <a:latin typeface="+mn-lt"/>
                <a:ea typeface="+mn-ea"/>
                <a:cs typeface="+mn-cs"/>
              </a:rPr>
              <a:t> 5678</a:t>
            </a:r>
            <a:endParaRPr lang="en-GB" sz="2400" kern="1200" dirty="0">
              <a:solidFill>
                <a:schemeClr val="accent1"/>
              </a:solidFill>
              <a:effectLst/>
              <a:latin typeface="+mn-lt"/>
              <a:ea typeface="+mn-ea"/>
              <a:cs typeface="+mn-cs"/>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6"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t>13/03/2018</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6" r:id="rId1"/>
    <p:sldLayoutId id="2147483662" r:id="rId2"/>
    <p:sldLayoutId id="2147483689" r:id="rId3"/>
    <p:sldLayoutId id="2147483681" r:id="rId4"/>
  </p:sldLayoutIdLst>
  <p:hf sldNum="0" hd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nhsconnect/careconnect-reference-implementation" TargetMode="External"/><Relationship Id="rId2" Type="http://schemas.openxmlformats.org/officeDocument/2006/relationships/hyperlink" Target="http://hapifhir.i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purple.testlab.nhs.uk/careconnect-ri/STU3" TargetMode="External"/><Relationship Id="rId4" Type="http://schemas.openxmlformats.org/officeDocument/2006/relationships/hyperlink" Target="http://yellow.testlab.nhs.uk/careconnect-ri/STU3"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NUL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nteropen.or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nhsconnect.github.io/CareConnectAPI"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normAutofit/>
          </a:bodyPr>
          <a:lstStyle/>
          <a:p>
            <a:r>
              <a:rPr lang="en-GB" dirty="0"/>
              <a:t>Care Connect API</a:t>
            </a:r>
          </a:p>
        </p:txBody>
      </p:sp>
      <p:sp>
        <p:nvSpPr>
          <p:cNvPr id="9" name="Text Placeholder 8"/>
          <p:cNvSpPr>
            <a:spLocks noGrp="1"/>
          </p:cNvSpPr>
          <p:nvPr>
            <p:ph type="body" sz="quarter" idx="13"/>
          </p:nvPr>
        </p:nvSpPr>
        <p:spPr/>
        <p:txBody>
          <a:bodyPr/>
          <a:lstStyle/>
          <a:p>
            <a:r>
              <a:rPr lang="en-GB" dirty="0"/>
              <a:t>Overview &amp; Roadmap</a:t>
            </a:r>
          </a:p>
        </p:txBody>
      </p:sp>
      <p:sp>
        <p:nvSpPr>
          <p:cNvPr id="2" name="Text Placeholder 1"/>
          <p:cNvSpPr>
            <a:spLocks noGrp="1"/>
          </p:cNvSpPr>
          <p:nvPr>
            <p:ph type="body" sz="quarter" idx="14"/>
          </p:nvPr>
        </p:nvSpPr>
        <p:spPr>
          <a:xfrm>
            <a:off x="4644008" y="4500000"/>
            <a:ext cx="3924008" cy="504000"/>
          </a:xfrm>
        </p:spPr>
        <p:txBody>
          <a:bodyPr>
            <a:normAutofit/>
          </a:bodyPr>
          <a:lstStyle/>
          <a:p>
            <a:r>
              <a:rPr lang="en-GB" dirty="0"/>
              <a:t>presented by Richard Kavanagh</a:t>
            </a:r>
          </a:p>
          <a:p>
            <a:endParaRPr lang="en-GB" dirty="0"/>
          </a:p>
        </p:txBody>
      </p:sp>
    </p:spTree>
    <p:extLst>
      <p:ext uri="{BB962C8B-B14F-4D97-AF65-F5344CB8AC3E}">
        <p14:creationId xmlns:p14="http://schemas.microsoft.com/office/powerpoint/2010/main" val="358202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API Parameters</a:t>
            </a:r>
          </a:p>
        </p:txBody>
      </p:sp>
      <p:sp>
        <p:nvSpPr>
          <p:cNvPr id="3" name="Content Placeholder 2"/>
          <p:cNvSpPr>
            <a:spLocks noGrp="1"/>
          </p:cNvSpPr>
          <p:nvPr>
            <p:ph idx="1"/>
          </p:nvPr>
        </p:nvSpPr>
        <p:spPr>
          <a:xfrm>
            <a:off x="720000" y="1080000"/>
            <a:ext cx="7884448" cy="3796006"/>
          </a:xfrm>
        </p:spPr>
        <p:txBody>
          <a:bodyPr>
            <a:normAutofit/>
          </a:bodyPr>
          <a:lstStyle/>
          <a:p>
            <a:r>
              <a:rPr lang="en-GB" sz="2000" dirty="0"/>
              <a:t>When creating a RESTful API it is necessary to define the mechanism by which the resources can be queried</a:t>
            </a:r>
          </a:p>
          <a:p>
            <a:r>
              <a:rPr lang="en-GB" sz="2000" dirty="0"/>
              <a:t>We are working with INTEROPen to agree these</a:t>
            </a:r>
          </a:p>
          <a:p>
            <a:r>
              <a:rPr lang="en-GB" sz="2000" dirty="0"/>
              <a:t>An example is shown below (for allergies)</a:t>
            </a:r>
          </a:p>
          <a:p>
            <a:endParaRPr lang="en-GB" sz="2000" dirty="0"/>
          </a:p>
          <a:p>
            <a:endParaRPr lang="en-GB" sz="2000" dirty="0"/>
          </a:p>
          <a:p>
            <a:endParaRPr lang="en-GB" sz="2000" dirty="0"/>
          </a:p>
          <a:p>
            <a:endParaRPr lang="en-GB" sz="2000" dirty="0"/>
          </a:p>
        </p:txBody>
      </p:sp>
      <p:sp>
        <p:nvSpPr>
          <p:cNvPr id="4" name="Slide Number Placeholder 3"/>
          <p:cNvSpPr>
            <a:spLocks noGrp="1"/>
          </p:cNvSpPr>
          <p:nvPr>
            <p:ph type="sldNum" sz="quarter" idx="12"/>
          </p:nvPr>
        </p:nvSpPr>
        <p:spPr/>
        <p:txBody>
          <a:bodyPr/>
          <a:lstStyle/>
          <a:p>
            <a:fld id="{280AA684-6FB9-400F-B313-F111F0F48737}" type="slidenum">
              <a:rPr lang="en-GB" smtClean="0"/>
              <a:t>10</a:t>
            </a:fld>
            <a:endParaRPr lang="en-GB" dirty="0"/>
          </a:p>
        </p:txBody>
      </p:sp>
      <p:pic>
        <p:nvPicPr>
          <p:cNvPr id="5" name="Picture 4">
            <a:extLst>
              <a:ext uri="{FF2B5EF4-FFF2-40B4-BE49-F238E27FC236}">
                <a16:creationId xmlns:a16="http://schemas.microsoft.com/office/drawing/2014/main" id="{03CF31C1-29D9-4C06-BA1C-D0099A2371C6}"/>
              </a:ext>
            </a:extLst>
          </p:cNvPr>
          <p:cNvPicPr>
            <a:picLocks noChangeAspect="1"/>
          </p:cNvPicPr>
          <p:nvPr/>
        </p:nvPicPr>
        <p:blipFill>
          <a:blip r:embed="rId2"/>
          <a:stretch>
            <a:fillRect/>
          </a:stretch>
        </p:blipFill>
        <p:spPr>
          <a:xfrm>
            <a:off x="937470" y="2750452"/>
            <a:ext cx="7449508" cy="1851710"/>
          </a:xfrm>
          <a:prstGeom prst="rect">
            <a:avLst/>
          </a:prstGeom>
        </p:spPr>
      </p:pic>
    </p:spTree>
    <p:extLst>
      <p:ext uri="{BB962C8B-B14F-4D97-AF65-F5344CB8AC3E}">
        <p14:creationId xmlns:p14="http://schemas.microsoft.com/office/powerpoint/2010/main" val="1336811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97B7-166E-48B2-B6F1-F18904FC0B74}"/>
              </a:ext>
            </a:extLst>
          </p:cNvPr>
          <p:cNvSpPr>
            <a:spLocks noGrp="1"/>
          </p:cNvSpPr>
          <p:nvPr>
            <p:ph type="title"/>
          </p:nvPr>
        </p:nvSpPr>
        <p:spPr>
          <a:xfrm>
            <a:off x="720000" y="4032000"/>
            <a:ext cx="6804328" cy="900068"/>
          </a:xfrm>
        </p:spPr>
        <p:txBody>
          <a:bodyPr>
            <a:normAutofit/>
          </a:bodyPr>
          <a:lstStyle/>
          <a:p>
            <a:r>
              <a:rPr lang="en-GB" sz="2400" dirty="0"/>
              <a:t>Current Status – Reference Implementation </a:t>
            </a:r>
          </a:p>
        </p:txBody>
      </p:sp>
    </p:spTree>
    <p:extLst>
      <p:ext uri="{BB962C8B-B14F-4D97-AF65-F5344CB8AC3E}">
        <p14:creationId xmlns:p14="http://schemas.microsoft.com/office/powerpoint/2010/main" val="46221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 Implementation</a:t>
            </a:r>
          </a:p>
        </p:txBody>
      </p:sp>
      <p:sp>
        <p:nvSpPr>
          <p:cNvPr id="3" name="Content Placeholder 2"/>
          <p:cNvSpPr>
            <a:spLocks noGrp="1"/>
          </p:cNvSpPr>
          <p:nvPr>
            <p:ph idx="1"/>
          </p:nvPr>
        </p:nvSpPr>
        <p:spPr>
          <a:xfrm>
            <a:off x="720000" y="1080000"/>
            <a:ext cx="7884448" cy="3796006"/>
          </a:xfrm>
        </p:spPr>
        <p:txBody>
          <a:bodyPr>
            <a:normAutofit/>
          </a:bodyPr>
          <a:lstStyle/>
          <a:p>
            <a:r>
              <a:rPr lang="en-GB" sz="2000" dirty="0"/>
              <a:t>The most efficient way to implement a FHIR server was to make use of existing solutions available within the FHIR community</a:t>
            </a:r>
          </a:p>
          <a:p>
            <a:r>
              <a:rPr lang="en-GB" sz="2000" dirty="0"/>
              <a:t>As our intention was to release the reference implementation as an open source project, we chose an existing open source project as a starting point.</a:t>
            </a:r>
          </a:p>
          <a:p>
            <a:r>
              <a:rPr lang="en-GB" sz="2000" dirty="0"/>
              <a:t>The reference implementation makes use of the FHIR HAPI server as published at </a:t>
            </a:r>
            <a:r>
              <a:rPr lang="en-GB" sz="2000" dirty="0">
                <a:hlinkClick r:id="rId2"/>
              </a:rPr>
              <a:t>http://hapifhir.io/</a:t>
            </a:r>
            <a:r>
              <a:rPr lang="en-GB" sz="2000" dirty="0"/>
              <a:t> </a:t>
            </a:r>
          </a:p>
          <a:p>
            <a:r>
              <a:rPr lang="en-GB" sz="2000" dirty="0"/>
              <a:t>The NHS Digital reference implementation is developed in the open on GitHub at:-</a:t>
            </a:r>
            <a:br>
              <a:rPr lang="en-GB" sz="2000" dirty="0"/>
            </a:br>
            <a:br>
              <a:rPr lang="en-GB" sz="2000" dirty="0"/>
            </a:br>
            <a:r>
              <a:rPr lang="en-GB" sz="1800" dirty="0">
                <a:hlinkClick r:id="rId3"/>
              </a:rPr>
              <a:t>https://github.com/nhsconnect/careconnect-reference-implementation</a:t>
            </a:r>
            <a:r>
              <a:rPr lang="en-GB" sz="1800" dirty="0"/>
              <a:t> </a:t>
            </a:r>
          </a:p>
          <a:p>
            <a:endParaRPr lang="en-GB" sz="2000" dirty="0"/>
          </a:p>
          <a:p>
            <a:endParaRPr lang="en-GB" sz="2000" dirty="0"/>
          </a:p>
          <a:p>
            <a:endParaRPr lang="en-GB" sz="2000" dirty="0"/>
          </a:p>
        </p:txBody>
      </p:sp>
      <p:sp>
        <p:nvSpPr>
          <p:cNvPr id="4" name="Slide Number Placeholder 3"/>
          <p:cNvSpPr>
            <a:spLocks noGrp="1"/>
          </p:cNvSpPr>
          <p:nvPr>
            <p:ph type="sldNum" sz="quarter" idx="12"/>
          </p:nvPr>
        </p:nvSpPr>
        <p:spPr/>
        <p:txBody>
          <a:bodyPr/>
          <a:lstStyle/>
          <a:p>
            <a:fld id="{280AA684-6FB9-400F-B313-F111F0F48737}" type="slidenum">
              <a:rPr lang="en-GB" smtClean="0"/>
              <a:t>12</a:t>
            </a:fld>
            <a:endParaRPr lang="en-GB" dirty="0"/>
          </a:p>
        </p:txBody>
      </p:sp>
    </p:spTree>
    <p:extLst>
      <p:ext uri="{BB962C8B-B14F-4D97-AF65-F5344CB8AC3E}">
        <p14:creationId xmlns:p14="http://schemas.microsoft.com/office/powerpoint/2010/main" val="298686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BFA8-A749-40C7-8C2D-151C33D9B4B5}"/>
              </a:ext>
            </a:extLst>
          </p:cNvPr>
          <p:cNvSpPr>
            <a:spLocks noGrp="1"/>
          </p:cNvSpPr>
          <p:nvPr>
            <p:ph type="title"/>
          </p:nvPr>
        </p:nvSpPr>
        <p:spPr/>
        <p:txBody>
          <a:bodyPr/>
          <a:lstStyle/>
          <a:p>
            <a:r>
              <a:rPr lang="en-GB" dirty="0"/>
              <a:t>FHIR Server Design &amp; Approach</a:t>
            </a:r>
          </a:p>
        </p:txBody>
      </p:sp>
      <p:sp>
        <p:nvSpPr>
          <p:cNvPr id="3" name="Content Placeholder 2">
            <a:extLst>
              <a:ext uri="{FF2B5EF4-FFF2-40B4-BE49-F238E27FC236}">
                <a16:creationId xmlns:a16="http://schemas.microsoft.com/office/drawing/2014/main" id="{C5878522-305D-4208-99F6-A4670772D336}"/>
              </a:ext>
            </a:extLst>
          </p:cNvPr>
          <p:cNvSpPr>
            <a:spLocks noGrp="1"/>
          </p:cNvSpPr>
          <p:nvPr>
            <p:ph idx="1"/>
          </p:nvPr>
        </p:nvSpPr>
        <p:spPr>
          <a:xfrm>
            <a:off x="720000" y="1080000"/>
            <a:ext cx="4068024" cy="3435966"/>
          </a:xfrm>
        </p:spPr>
        <p:txBody>
          <a:bodyPr>
            <a:normAutofit fontScale="92500" lnSpcReduction="20000"/>
          </a:bodyPr>
          <a:lstStyle/>
          <a:p>
            <a:pPr marL="0" indent="0">
              <a:buNone/>
            </a:pPr>
            <a:r>
              <a:rPr lang="en-GB" sz="1600" dirty="0"/>
              <a:t>All aspects of the design process, decisions and internal architectures of the reference implementation are documented within the implementation guide.</a:t>
            </a:r>
          </a:p>
          <a:p>
            <a:pPr marL="0" indent="0">
              <a:buNone/>
            </a:pPr>
            <a:endParaRPr lang="en-GB" sz="1600" dirty="0"/>
          </a:p>
          <a:p>
            <a:pPr marL="0" indent="0">
              <a:buNone/>
            </a:pPr>
            <a:r>
              <a:rPr lang="en-GB" sz="1600" dirty="0"/>
              <a:t>The documentation guides developers through an approach for building a FHIR server, it is not intended to be prescriptive but does show an approach that demonstrably works.</a:t>
            </a:r>
          </a:p>
          <a:p>
            <a:pPr marL="0" indent="0">
              <a:buNone/>
            </a:pPr>
            <a:endParaRPr lang="en-GB" sz="1600" dirty="0"/>
          </a:p>
          <a:p>
            <a:pPr marL="0" indent="0">
              <a:buNone/>
            </a:pPr>
            <a:r>
              <a:rPr lang="en-GB" sz="1600" dirty="0"/>
              <a:t>When creating the reference implementation it was decided to make use of container technology. </a:t>
            </a:r>
            <a:br>
              <a:rPr lang="en-GB" sz="1600" dirty="0"/>
            </a:br>
            <a:br>
              <a:rPr lang="en-GB" sz="1600" dirty="0"/>
            </a:br>
            <a:r>
              <a:rPr lang="en-GB" sz="1600" dirty="0"/>
              <a:t>This allows the solution created by NHS digital to be deployed locally on an organisations own infrastructure if desired.</a:t>
            </a:r>
          </a:p>
          <a:p>
            <a:endParaRPr lang="en-GB" dirty="0"/>
          </a:p>
        </p:txBody>
      </p:sp>
      <p:sp>
        <p:nvSpPr>
          <p:cNvPr id="4" name="Slide Number Placeholder 3">
            <a:extLst>
              <a:ext uri="{FF2B5EF4-FFF2-40B4-BE49-F238E27FC236}">
                <a16:creationId xmlns:a16="http://schemas.microsoft.com/office/drawing/2014/main" id="{EC8C9618-A5C9-4B4D-84E3-3CE8A321D416}"/>
              </a:ext>
            </a:extLst>
          </p:cNvPr>
          <p:cNvSpPr>
            <a:spLocks noGrp="1"/>
          </p:cNvSpPr>
          <p:nvPr>
            <p:ph type="sldNum" sz="quarter" idx="12"/>
          </p:nvPr>
        </p:nvSpPr>
        <p:spPr/>
        <p:txBody>
          <a:bodyPr/>
          <a:lstStyle/>
          <a:p>
            <a:fld id="{4F2E129E-16B7-480B-972E-C025DBFD1D53}" type="slidenum">
              <a:rPr lang="en-GB" smtClean="0"/>
              <a:pPr/>
              <a:t>13</a:t>
            </a:fld>
            <a:endParaRPr lang="en-GB" dirty="0"/>
          </a:p>
        </p:txBody>
      </p:sp>
      <p:pic>
        <p:nvPicPr>
          <p:cNvPr id="1026" name="Picture 2" descr="High level architectural view">
            <a:extLst>
              <a:ext uri="{FF2B5EF4-FFF2-40B4-BE49-F238E27FC236}">
                <a16:creationId xmlns:a16="http://schemas.microsoft.com/office/drawing/2014/main" id="{09A9732B-249B-4708-BAB6-C4FE11CC29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131590"/>
            <a:ext cx="3588897" cy="314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090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BFA8-A749-40C7-8C2D-151C33D9B4B5}"/>
              </a:ext>
            </a:extLst>
          </p:cNvPr>
          <p:cNvSpPr>
            <a:spLocks noGrp="1"/>
          </p:cNvSpPr>
          <p:nvPr>
            <p:ph type="title"/>
          </p:nvPr>
        </p:nvSpPr>
        <p:spPr/>
        <p:txBody>
          <a:bodyPr/>
          <a:lstStyle/>
          <a:p>
            <a:r>
              <a:rPr lang="en-GB" dirty="0"/>
              <a:t>Reference Server Implementations</a:t>
            </a:r>
          </a:p>
        </p:txBody>
      </p:sp>
      <p:sp>
        <p:nvSpPr>
          <p:cNvPr id="3" name="Content Placeholder 2">
            <a:extLst>
              <a:ext uri="{FF2B5EF4-FFF2-40B4-BE49-F238E27FC236}">
                <a16:creationId xmlns:a16="http://schemas.microsoft.com/office/drawing/2014/main" id="{C5878522-305D-4208-99F6-A4670772D336}"/>
              </a:ext>
            </a:extLst>
          </p:cNvPr>
          <p:cNvSpPr>
            <a:spLocks noGrp="1"/>
          </p:cNvSpPr>
          <p:nvPr>
            <p:ph idx="1"/>
          </p:nvPr>
        </p:nvSpPr>
        <p:spPr>
          <a:xfrm>
            <a:off x="711867" y="1004500"/>
            <a:ext cx="3168352" cy="2657961"/>
          </a:xfrm>
        </p:spPr>
        <p:txBody>
          <a:bodyPr>
            <a:normAutofit fontScale="62500" lnSpcReduction="20000"/>
          </a:bodyPr>
          <a:lstStyle/>
          <a:p>
            <a:pPr marL="0" indent="0">
              <a:buNone/>
            </a:pPr>
            <a:r>
              <a:rPr lang="en-GB" sz="2200" dirty="0"/>
              <a:t>NHS Digital has two instances of the reference server deployed at the URLs shown below.</a:t>
            </a:r>
          </a:p>
          <a:p>
            <a:pPr marL="0" indent="0">
              <a:buNone/>
            </a:pPr>
            <a:endParaRPr lang="en-GB" sz="2200" dirty="0"/>
          </a:p>
          <a:p>
            <a:pPr marL="0" indent="0">
              <a:buNone/>
            </a:pPr>
            <a:r>
              <a:rPr lang="en-GB" sz="2200" dirty="0"/>
              <a:t>The test systems have been populated with synthetic test data for the purposes of testing the FHIR interface. </a:t>
            </a:r>
            <a:br>
              <a:rPr lang="en-GB" sz="2200" dirty="0"/>
            </a:br>
            <a:br>
              <a:rPr lang="en-GB" sz="2200" dirty="0"/>
            </a:br>
            <a:r>
              <a:rPr lang="en-GB" sz="2200" b="1" dirty="0"/>
              <a:t>This data is not clinically validated.</a:t>
            </a:r>
          </a:p>
          <a:p>
            <a:pPr marL="0" indent="0">
              <a:buNone/>
            </a:pPr>
            <a:endParaRPr lang="en-GB" sz="2200" dirty="0"/>
          </a:p>
          <a:p>
            <a:pPr marL="0" indent="0">
              <a:buNone/>
            </a:pPr>
            <a:r>
              <a:rPr lang="en-GB" sz="2200" dirty="0"/>
              <a:t>A web based test harness is also available that sits on the top of these end points available by removing the “/STU3” part of the URL.</a:t>
            </a:r>
          </a:p>
          <a:p>
            <a:endParaRPr lang="en-GB" dirty="0"/>
          </a:p>
        </p:txBody>
      </p:sp>
      <p:sp>
        <p:nvSpPr>
          <p:cNvPr id="4" name="Slide Number Placeholder 3">
            <a:extLst>
              <a:ext uri="{FF2B5EF4-FFF2-40B4-BE49-F238E27FC236}">
                <a16:creationId xmlns:a16="http://schemas.microsoft.com/office/drawing/2014/main" id="{EC8C9618-A5C9-4B4D-84E3-3CE8A321D416}"/>
              </a:ext>
            </a:extLst>
          </p:cNvPr>
          <p:cNvSpPr>
            <a:spLocks noGrp="1"/>
          </p:cNvSpPr>
          <p:nvPr>
            <p:ph type="sldNum" sz="quarter" idx="12"/>
          </p:nvPr>
        </p:nvSpPr>
        <p:spPr/>
        <p:txBody>
          <a:bodyPr/>
          <a:lstStyle/>
          <a:p>
            <a:fld id="{4F2E129E-16B7-480B-972E-C025DBFD1D53}" type="slidenum">
              <a:rPr lang="en-GB" smtClean="0"/>
              <a:pPr/>
              <a:t>14</a:t>
            </a:fld>
            <a:endParaRPr lang="en-GB" dirty="0"/>
          </a:p>
        </p:txBody>
      </p:sp>
      <p:pic>
        <p:nvPicPr>
          <p:cNvPr id="5" name="Picture 4">
            <a:extLst>
              <a:ext uri="{FF2B5EF4-FFF2-40B4-BE49-F238E27FC236}">
                <a16:creationId xmlns:a16="http://schemas.microsoft.com/office/drawing/2014/main" id="{22C48A7B-E88B-4848-A9D0-9A7457131CE3}"/>
              </a:ext>
            </a:extLst>
          </p:cNvPr>
          <p:cNvPicPr>
            <a:picLocks noChangeAspect="1"/>
          </p:cNvPicPr>
          <p:nvPr/>
        </p:nvPicPr>
        <p:blipFill>
          <a:blip r:embed="rId3"/>
          <a:stretch>
            <a:fillRect/>
          </a:stretch>
        </p:blipFill>
        <p:spPr>
          <a:xfrm>
            <a:off x="4139952" y="1004500"/>
            <a:ext cx="4655686" cy="2657961"/>
          </a:xfrm>
          <a:prstGeom prst="rect">
            <a:avLst/>
          </a:prstGeom>
          <a:ln>
            <a:solidFill>
              <a:schemeClr val="accent1"/>
            </a:solidFill>
          </a:ln>
          <a:effectLst>
            <a:outerShdw blurRad="50800" dist="38100" dir="2700000" algn="tl" rotWithShape="0">
              <a:prstClr val="black">
                <a:alpha val="40000"/>
              </a:prstClr>
            </a:outerShdw>
          </a:effectLst>
        </p:spPr>
      </p:pic>
      <p:sp>
        <p:nvSpPr>
          <p:cNvPr id="7" name="Content Placeholder 2">
            <a:extLst>
              <a:ext uri="{FF2B5EF4-FFF2-40B4-BE49-F238E27FC236}">
                <a16:creationId xmlns:a16="http://schemas.microsoft.com/office/drawing/2014/main" id="{39B81167-5621-42BA-815D-A59CAB9F12E5}"/>
              </a:ext>
            </a:extLst>
          </p:cNvPr>
          <p:cNvSpPr txBox="1">
            <a:spLocks/>
          </p:cNvSpPr>
          <p:nvPr/>
        </p:nvSpPr>
        <p:spPr>
          <a:xfrm>
            <a:off x="467544" y="3939902"/>
            <a:ext cx="8352928" cy="704035"/>
          </a:xfrm>
          <a:prstGeom prst="rect">
            <a:avLst/>
          </a:prstGeom>
          <a:solidFill>
            <a:schemeClr val="tx1">
              <a:lumMod val="10000"/>
              <a:lumOff val="90000"/>
            </a:schemeClr>
          </a:solidFill>
          <a:ln>
            <a:solidFill>
              <a:schemeClr val="accent1"/>
            </a:solidFill>
          </a:ln>
          <a:effectLst>
            <a:softEdge rad="0"/>
          </a:effectLst>
        </p:spPr>
        <p:txBody>
          <a:bodyPr vert="horz" lIns="252000" tIns="180000" rIns="0" bIns="0" numCol="2" rtlCol="0">
            <a:normAutofit fontScale="32500" lnSpcReduction="20000"/>
          </a:bodyPr>
          <a:lstStyle>
            <a:lvl1pPr marL="342900" indent="-342900" algn="l" defTabSz="914400" rtl="0" eaLnBrk="1" latinLnBrk="0" hangingPunct="1">
              <a:spcBef>
                <a:spcPct val="20000"/>
              </a:spcBef>
              <a:buFont typeface="Arial" pitchFamily="34" charset="0"/>
              <a:buChar char="•"/>
              <a:defRPr sz="30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3500" b="1" dirty="0"/>
              <a:t>Stable Environment</a:t>
            </a:r>
          </a:p>
          <a:p>
            <a:pPr marL="0" indent="0">
              <a:buNone/>
            </a:pPr>
            <a:r>
              <a:rPr lang="en-GB" sz="4300" b="1" dirty="0">
                <a:hlinkClick r:id="rId4"/>
              </a:rPr>
              <a:t>ht</a:t>
            </a:r>
            <a:r>
              <a:rPr lang="en-GB" sz="3700" b="1" dirty="0">
                <a:hlinkClick r:id="rId4"/>
              </a:rPr>
              <a:t>tp://yellow.testlab.nhs.uk/careconnect-ri/STU3</a:t>
            </a:r>
            <a:br>
              <a:rPr lang="en-GB" sz="3500" b="1" dirty="0"/>
            </a:br>
            <a:endParaRPr lang="en-GB" sz="3500" b="1" dirty="0"/>
          </a:p>
          <a:p>
            <a:pPr marL="0" indent="0">
              <a:buNone/>
            </a:pPr>
            <a:r>
              <a:rPr lang="en-GB" sz="3500" b="1" dirty="0"/>
              <a:t>Development Environment</a:t>
            </a:r>
            <a:endParaRPr lang="en-GB" sz="3500" dirty="0"/>
          </a:p>
          <a:p>
            <a:pPr marL="0" indent="0">
              <a:buNone/>
            </a:pPr>
            <a:r>
              <a:rPr lang="en-GB" sz="3700" b="1" dirty="0">
                <a:hlinkClick r:id="rId5"/>
              </a:rPr>
              <a:t>http://purple.testlab.nhs.uk/careconnect-ri/STU3</a:t>
            </a:r>
            <a:r>
              <a:rPr lang="en-GB" sz="3700" b="1" dirty="0"/>
              <a:t> </a:t>
            </a:r>
            <a:endParaRPr lang="en-GB" sz="3700" dirty="0"/>
          </a:p>
          <a:p>
            <a:pPr marL="0" indent="0">
              <a:buFont typeface="Arial" pitchFamily="34" charset="0"/>
              <a:buNone/>
            </a:pPr>
            <a:endParaRPr lang="en-GB" sz="1600" dirty="0"/>
          </a:p>
        </p:txBody>
      </p:sp>
    </p:spTree>
    <p:extLst>
      <p:ext uri="{BB962C8B-B14F-4D97-AF65-F5344CB8AC3E}">
        <p14:creationId xmlns:p14="http://schemas.microsoft.com/office/powerpoint/2010/main" val="588382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4767263"/>
            <a:ext cx="2133600" cy="273844"/>
          </a:xfrm>
        </p:spPr>
        <p:txBody>
          <a:bodyPr/>
          <a:lstStyle/>
          <a:p>
            <a:fld id="{4F2E129E-16B7-480B-972E-C025DBFD1D53}" type="slidenum">
              <a:rPr lang="en-GB" smtClean="0"/>
              <a:pPr/>
              <a:t>15</a:t>
            </a:fld>
            <a:endParaRPr lang="en-GB" dirty="0"/>
          </a:p>
        </p:txBody>
      </p:sp>
      <p:sp>
        <p:nvSpPr>
          <p:cNvPr id="5" name="Title 4"/>
          <p:cNvSpPr>
            <a:spLocks noGrp="1"/>
          </p:cNvSpPr>
          <p:nvPr>
            <p:ph type="title"/>
          </p:nvPr>
        </p:nvSpPr>
        <p:spPr/>
        <p:txBody>
          <a:bodyPr>
            <a:normAutofit/>
          </a:bodyPr>
          <a:lstStyle/>
          <a:p>
            <a:r>
              <a:rPr lang="en-GB" sz="3200" dirty="0"/>
              <a:t>Current Status – Security</a:t>
            </a:r>
          </a:p>
        </p:txBody>
      </p:sp>
      <p:sp>
        <p:nvSpPr>
          <p:cNvPr id="6" name="Content Placeholder 5"/>
          <p:cNvSpPr>
            <a:spLocks noGrp="1"/>
          </p:cNvSpPr>
          <p:nvPr>
            <p:ph idx="1"/>
          </p:nvPr>
        </p:nvSpPr>
        <p:spPr/>
        <p:txBody>
          <a:bodyPr>
            <a:normAutofit/>
          </a:bodyPr>
          <a:lstStyle/>
          <a:p>
            <a:pPr marL="0" indent="0">
              <a:buNone/>
            </a:pPr>
            <a:r>
              <a:rPr lang="en-GB" sz="2000" dirty="0"/>
              <a:t>(Including SMART on FHIR)</a:t>
            </a:r>
          </a:p>
        </p:txBody>
      </p:sp>
    </p:spTree>
    <p:extLst>
      <p:ext uri="{BB962C8B-B14F-4D97-AF65-F5344CB8AC3E}">
        <p14:creationId xmlns:p14="http://schemas.microsoft.com/office/powerpoint/2010/main" val="1576780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5DE0D3-2F71-4D6F-9104-A47E94E5771D}"/>
              </a:ext>
            </a:extLst>
          </p:cNvPr>
          <p:cNvPicPr>
            <a:picLocks noChangeAspect="1"/>
          </p:cNvPicPr>
          <p:nvPr/>
        </p:nvPicPr>
        <p:blipFill>
          <a:blip r:embed="rId2"/>
          <a:stretch>
            <a:fillRect/>
          </a:stretch>
        </p:blipFill>
        <p:spPr>
          <a:xfrm>
            <a:off x="2267744" y="3507854"/>
            <a:ext cx="1656184" cy="935386"/>
          </a:xfrm>
          <a:prstGeom prst="rect">
            <a:avLst/>
          </a:prstGeom>
        </p:spPr>
      </p:pic>
      <p:sp>
        <p:nvSpPr>
          <p:cNvPr id="2" name="Title 1"/>
          <p:cNvSpPr>
            <a:spLocks noGrp="1"/>
          </p:cNvSpPr>
          <p:nvPr>
            <p:ph type="title"/>
          </p:nvPr>
        </p:nvSpPr>
        <p:spPr/>
        <p:txBody>
          <a:bodyPr/>
          <a:lstStyle/>
          <a:p>
            <a:r>
              <a:rPr lang="en-GB" dirty="0"/>
              <a:t>Reference Implementation</a:t>
            </a:r>
          </a:p>
        </p:txBody>
      </p:sp>
      <p:sp>
        <p:nvSpPr>
          <p:cNvPr id="3" name="Content Placeholder 2"/>
          <p:cNvSpPr>
            <a:spLocks noGrp="1"/>
          </p:cNvSpPr>
          <p:nvPr>
            <p:ph idx="1"/>
          </p:nvPr>
        </p:nvSpPr>
        <p:spPr>
          <a:xfrm>
            <a:off x="720000" y="1080000"/>
            <a:ext cx="7884448" cy="1059703"/>
          </a:xfrm>
        </p:spPr>
        <p:txBody>
          <a:bodyPr>
            <a:normAutofit/>
          </a:bodyPr>
          <a:lstStyle/>
          <a:p>
            <a:r>
              <a:rPr lang="en-GB" sz="2000" dirty="0"/>
              <a:t>The reference servers can be accessed in both a secure and unsecure manner. To access the secure version then the URLs should start with </a:t>
            </a:r>
            <a:r>
              <a:rPr lang="en-GB" sz="2000" dirty="0">
                <a:hlinkClick r:id="rId3" invalidUrl="https:///"/>
              </a:rPr>
              <a:t>https://</a:t>
            </a:r>
            <a:r>
              <a:rPr lang="en-GB" sz="2000" dirty="0"/>
              <a:t> as opposed to </a:t>
            </a:r>
            <a:r>
              <a:rPr lang="en-GB" sz="2000" dirty="0">
                <a:hlinkClick r:id="rId4" invalidUrl="http:///"/>
              </a:rPr>
              <a:t>http://</a:t>
            </a:r>
            <a:endParaRPr lang="en-GB" sz="2000" dirty="0"/>
          </a:p>
          <a:p>
            <a:endParaRPr lang="en-GB" sz="2000" dirty="0"/>
          </a:p>
          <a:p>
            <a:endParaRPr lang="en-GB" sz="2000" dirty="0"/>
          </a:p>
          <a:p>
            <a:endParaRPr lang="en-GB" sz="2000" dirty="0"/>
          </a:p>
        </p:txBody>
      </p:sp>
      <p:sp>
        <p:nvSpPr>
          <p:cNvPr id="4" name="Slide Number Placeholder 3"/>
          <p:cNvSpPr>
            <a:spLocks noGrp="1"/>
          </p:cNvSpPr>
          <p:nvPr>
            <p:ph type="sldNum" sz="quarter" idx="12"/>
          </p:nvPr>
        </p:nvSpPr>
        <p:spPr/>
        <p:txBody>
          <a:bodyPr/>
          <a:lstStyle/>
          <a:p>
            <a:fld id="{280AA684-6FB9-400F-B313-F111F0F48737}" type="slidenum">
              <a:rPr lang="en-GB" smtClean="0"/>
              <a:t>16</a:t>
            </a:fld>
            <a:endParaRPr lang="en-GB" dirty="0"/>
          </a:p>
        </p:txBody>
      </p:sp>
      <p:pic>
        <p:nvPicPr>
          <p:cNvPr id="2050" name="Picture 2" descr="Security architecture">
            <a:extLst>
              <a:ext uri="{FF2B5EF4-FFF2-40B4-BE49-F238E27FC236}">
                <a16:creationId xmlns:a16="http://schemas.microsoft.com/office/drawing/2014/main" id="{72A27DEE-045F-4BBC-932B-C26AB279156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2270" y="2139703"/>
            <a:ext cx="4948977" cy="246246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C1F992A9-D6EC-4283-A970-F8F66972BC5B}"/>
              </a:ext>
            </a:extLst>
          </p:cNvPr>
          <p:cNvSpPr txBox="1">
            <a:spLocks/>
          </p:cNvSpPr>
          <p:nvPr/>
        </p:nvSpPr>
        <p:spPr>
          <a:xfrm>
            <a:off x="704639" y="2146879"/>
            <a:ext cx="2931257" cy="1576999"/>
          </a:xfrm>
          <a:prstGeom prst="rect">
            <a:avLst/>
          </a:prstGeom>
        </p:spPr>
        <p:txBody>
          <a:bodyPr vert="horz" lIns="0" tIns="0" rIns="0" bIns="0" rtlCol="0">
            <a:normAutofit fontScale="92500"/>
          </a:bodyPr>
          <a:lstStyle>
            <a:lvl1pPr marL="342900" indent="-342900" algn="l" defTabSz="914400" rtl="0" eaLnBrk="1" latinLnBrk="0" hangingPunct="1">
              <a:spcBef>
                <a:spcPct val="20000"/>
              </a:spcBef>
              <a:buFont typeface="Arial" pitchFamily="34" charset="0"/>
              <a:buChar char="•"/>
              <a:defRPr sz="30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200" dirty="0"/>
              <a:t>The implementation makes use of OAuth2 and security scopes as per the SMART on FHIR standard.</a:t>
            </a:r>
          </a:p>
          <a:p>
            <a:endParaRPr lang="en-GB" sz="2000" dirty="0"/>
          </a:p>
          <a:p>
            <a:endParaRPr lang="en-GB" sz="2000" dirty="0"/>
          </a:p>
          <a:p>
            <a:endParaRPr lang="en-GB" sz="2000" dirty="0"/>
          </a:p>
        </p:txBody>
      </p:sp>
    </p:spTree>
    <p:extLst>
      <p:ext uri="{BB962C8B-B14F-4D97-AF65-F5344CB8AC3E}">
        <p14:creationId xmlns:p14="http://schemas.microsoft.com/office/powerpoint/2010/main" val="3969094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4767263"/>
            <a:ext cx="2133600" cy="273844"/>
          </a:xfrm>
        </p:spPr>
        <p:txBody>
          <a:bodyPr/>
          <a:lstStyle/>
          <a:p>
            <a:fld id="{4F2E129E-16B7-480B-972E-C025DBFD1D53}" type="slidenum">
              <a:rPr lang="en-GB" smtClean="0"/>
              <a:pPr/>
              <a:t>17</a:t>
            </a:fld>
            <a:endParaRPr lang="en-GB" dirty="0"/>
          </a:p>
        </p:txBody>
      </p:sp>
      <p:sp>
        <p:nvSpPr>
          <p:cNvPr id="5" name="Title 4"/>
          <p:cNvSpPr>
            <a:spLocks noGrp="1"/>
          </p:cNvSpPr>
          <p:nvPr>
            <p:ph type="title"/>
          </p:nvPr>
        </p:nvSpPr>
        <p:spPr/>
        <p:txBody>
          <a:bodyPr>
            <a:normAutofit/>
          </a:bodyPr>
          <a:lstStyle/>
          <a:p>
            <a:r>
              <a:rPr lang="en-GB" sz="3200" dirty="0"/>
              <a:t>Confirmed Future Developments</a:t>
            </a:r>
          </a:p>
        </p:txBody>
      </p:sp>
      <p:sp>
        <p:nvSpPr>
          <p:cNvPr id="6" name="Content Placeholder 5"/>
          <p:cNvSpPr>
            <a:spLocks noGrp="1"/>
          </p:cNvSpPr>
          <p:nvPr>
            <p:ph idx="1"/>
          </p:nvPr>
        </p:nvSpPr>
        <p:spPr/>
        <p:txBody>
          <a:bodyPr>
            <a:normAutofit/>
          </a:bodyPr>
          <a:lstStyle/>
          <a:p>
            <a:pPr marL="0" indent="0">
              <a:buNone/>
            </a:pPr>
            <a:endParaRPr lang="en-GB" sz="2000" dirty="0"/>
          </a:p>
        </p:txBody>
      </p:sp>
    </p:spTree>
    <p:extLst>
      <p:ext uri="{BB962C8B-B14F-4D97-AF65-F5344CB8AC3E}">
        <p14:creationId xmlns:p14="http://schemas.microsoft.com/office/powerpoint/2010/main" val="3130379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Known Future Developments</a:t>
            </a:r>
          </a:p>
        </p:txBody>
      </p:sp>
      <p:sp>
        <p:nvSpPr>
          <p:cNvPr id="3" name="Content Placeholder 2"/>
          <p:cNvSpPr>
            <a:spLocks noGrp="1"/>
          </p:cNvSpPr>
          <p:nvPr>
            <p:ph idx="1"/>
          </p:nvPr>
        </p:nvSpPr>
        <p:spPr>
          <a:xfrm>
            <a:off x="720000" y="1080000"/>
            <a:ext cx="7884448" cy="3796006"/>
          </a:xfrm>
        </p:spPr>
        <p:txBody>
          <a:bodyPr>
            <a:normAutofit fontScale="92500" lnSpcReduction="20000"/>
          </a:bodyPr>
          <a:lstStyle/>
          <a:p>
            <a:pPr marL="0" indent="0">
              <a:buNone/>
            </a:pPr>
            <a:r>
              <a:rPr lang="en-GB" sz="2000" dirty="0"/>
              <a:t>A number of developments are currently underway on the Care Connect API. These are summarised below:</a:t>
            </a:r>
            <a:br>
              <a:rPr lang="en-GB" sz="2000" dirty="0"/>
            </a:br>
            <a:endParaRPr lang="en-GB" sz="2000" dirty="0"/>
          </a:p>
          <a:p>
            <a:r>
              <a:rPr lang="en-GB" sz="2000" dirty="0"/>
              <a:t>The Care Connect API and Reference Implementation will be revised so as to support the new Care Connect profiles being created via the INTEROPen curation process</a:t>
            </a:r>
            <a:br>
              <a:rPr lang="en-GB" sz="2000" dirty="0"/>
            </a:br>
            <a:r>
              <a:rPr lang="en-GB" sz="2000" dirty="0"/>
              <a:t>						</a:t>
            </a:r>
            <a:r>
              <a:rPr lang="en-GB" sz="1400" b="1" dirty="0"/>
              <a:t>(expected 2018-Q1)</a:t>
            </a:r>
          </a:p>
          <a:p>
            <a:r>
              <a:rPr lang="en-GB" sz="2100" dirty="0"/>
              <a:t>The Care Connect API and Reference Implementation will be revised so as to support an mechanism to retrieve care information in one operation</a:t>
            </a:r>
            <a:r>
              <a:rPr lang="en-GB" sz="1400" dirty="0"/>
              <a:t>													</a:t>
            </a:r>
            <a:r>
              <a:rPr lang="en-GB" sz="1500" b="1" dirty="0"/>
              <a:t>(expected 2018-Q1)</a:t>
            </a:r>
          </a:p>
          <a:p>
            <a:endParaRPr lang="en-GB" sz="1400" b="1" dirty="0"/>
          </a:p>
          <a:p>
            <a:r>
              <a:rPr lang="en-GB" sz="2000" dirty="0"/>
              <a:t>The Care Connect API and Reference Implementation will be enhanced so as to make use of the national “Spine Security Proxy” required for national coverage.</a:t>
            </a:r>
            <a:br>
              <a:rPr lang="en-GB" sz="2000" dirty="0"/>
            </a:br>
            <a:r>
              <a:rPr lang="en-GB" sz="2000" dirty="0"/>
              <a:t>						</a:t>
            </a:r>
            <a:r>
              <a:rPr lang="en-GB" sz="1400" b="1" dirty="0"/>
              <a:t>(expected 2018-Q1)</a:t>
            </a:r>
          </a:p>
          <a:p>
            <a:endParaRPr lang="en-GB" sz="2000" dirty="0"/>
          </a:p>
          <a:p>
            <a:endParaRPr lang="en-GB" sz="2000" dirty="0"/>
          </a:p>
          <a:p>
            <a:endParaRPr lang="en-GB" sz="2000" dirty="0"/>
          </a:p>
        </p:txBody>
      </p:sp>
      <p:sp>
        <p:nvSpPr>
          <p:cNvPr id="4" name="Slide Number Placeholder 3"/>
          <p:cNvSpPr>
            <a:spLocks noGrp="1"/>
          </p:cNvSpPr>
          <p:nvPr>
            <p:ph type="sldNum" sz="quarter" idx="12"/>
          </p:nvPr>
        </p:nvSpPr>
        <p:spPr/>
        <p:txBody>
          <a:bodyPr/>
          <a:lstStyle/>
          <a:p>
            <a:fld id="{280AA684-6FB9-400F-B313-F111F0F48737}" type="slidenum">
              <a:rPr lang="en-GB" smtClean="0"/>
              <a:t>18</a:t>
            </a:fld>
            <a:endParaRPr lang="en-GB" dirty="0"/>
          </a:p>
        </p:txBody>
      </p:sp>
    </p:spTree>
    <p:extLst>
      <p:ext uri="{BB962C8B-B14F-4D97-AF65-F5344CB8AC3E}">
        <p14:creationId xmlns:p14="http://schemas.microsoft.com/office/powerpoint/2010/main" val="2057433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DBFA8-A749-40C7-8C2D-151C33D9B4B5}"/>
              </a:ext>
            </a:extLst>
          </p:cNvPr>
          <p:cNvSpPr>
            <a:spLocks noGrp="1"/>
          </p:cNvSpPr>
          <p:nvPr>
            <p:ph type="title"/>
          </p:nvPr>
        </p:nvSpPr>
        <p:spPr/>
        <p:txBody>
          <a:bodyPr/>
          <a:lstStyle/>
          <a:p>
            <a:r>
              <a:rPr lang="en-GB" dirty="0"/>
              <a:t>Care Connect API – The future</a:t>
            </a:r>
          </a:p>
        </p:txBody>
      </p:sp>
      <p:sp>
        <p:nvSpPr>
          <p:cNvPr id="3" name="Content Placeholder 2">
            <a:extLst>
              <a:ext uri="{FF2B5EF4-FFF2-40B4-BE49-F238E27FC236}">
                <a16:creationId xmlns:a16="http://schemas.microsoft.com/office/drawing/2014/main" id="{C5878522-305D-4208-99F6-A4670772D336}"/>
              </a:ext>
            </a:extLst>
          </p:cNvPr>
          <p:cNvSpPr>
            <a:spLocks noGrp="1"/>
          </p:cNvSpPr>
          <p:nvPr>
            <p:ph idx="1"/>
          </p:nvPr>
        </p:nvSpPr>
        <p:spPr/>
        <p:txBody>
          <a:bodyPr>
            <a:normAutofit/>
          </a:bodyPr>
          <a:lstStyle/>
          <a:p>
            <a:pPr marL="0" indent="0">
              <a:buNone/>
            </a:pPr>
            <a:r>
              <a:rPr lang="en-GB" sz="2800" dirty="0"/>
              <a:t>Discussions are underway to explore the future direction of the CareConnect API.</a:t>
            </a:r>
          </a:p>
          <a:p>
            <a:pPr marL="0" indent="0">
              <a:buNone/>
            </a:pPr>
            <a:r>
              <a:rPr lang="en-GB" sz="2800" dirty="0"/>
              <a:t>If you have thoughts on this then engage with INTEROPen to share your thoughts.</a:t>
            </a:r>
          </a:p>
          <a:p>
            <a:pPr marL="0" indent="0">
              <a:buNone/>
            </a:pPr>
            <a:endParaRPr lang="en-GB" dirty="0"/>
          </a:p>
        </p:txBody>
      </p:sp>
      <p:sp>
        <p:nvSpPr>
          <p:cNvPr id="4" name="Slide Number Placeholder 3">
            <a:extLst>
              <a:ext uri="{FF2B5EF4-FFF2-40B4-BE49-F238E27FC236}">
                <a16:creationId xmlns:a16="http://schemas.microsoft.com/office/drawing/2014/main" id="{EC8C9618-A5C9-4B4D-84E3-3CE8A321D416}"/>
              </a:ext>
            </a:extLst>
          </p:cNvPr>
          <p:cNvSpPr>
            <a:spLocks noGrp="1"/>
          </p:cNvSpPr>
          <p:nvPr>
            <p:ph type="sldNum" sz="quarter" idx="12"/>
          </p:nvPr>
        </p:nvSpPr>
        <p:spPr/>
        <p:txBody>
          <a:bodyPr/>
          <a:lstStyle/>
          <a:p>
            <a:fld id="{4F2E129E-16B7-480B-972E-C025DBFD1D53}" type="slidenum">
              <a:rPr lang="en-GB" smtClean="0"/>
              <a:pPr/>
              <a:t>19</a:t>
            </a:fld>
            <a:endParaRPr lang="en-GB" dirty="0"/>
          </a:p>
        </p:txBody>
      </p:sp>
      <p:pic>
        <p:nvPicPr>
          <p:cNvPr id="5" name="Picture 4">
            <a:extLst>
              <a:ext uri="{FF2B5EF4-FFF2-40B4-BE49-F238E27FC236}">
                <a16:creationId xmlns:a16="http://schemas.microsoft.com/office/drawing/2014/main" id="{B4FF8C87-E70D-4B18-88D0-17E80520D409}"/>
              </a:ext>
            </a:extLst>
          </p:cNvPr>
          <p:cNvPicPr>
            <a:picLocks noChangeAspect="1"/>
          </p:cNvPicPr>
          <p:nvPr/>
        </p:nvPicPr>
        <p:blipFill>
          <a:blip r:embed="rId2"/>
          <a:stretch>
            <a:fillRect/>
          </a:stretch>
        </p:blipFill>
        <p:spPr>
          <a:xfrm>
            <a:off x="2627784" y="3167078"/>
            <a:ext cx="3395687" cy="871544"/>
          </a:xfrm>
          <a:prstGeom prst="rect">
            <a:avLst/>
          </a:prstGeom>
        </p:spPr>
      </p:pic>
      <p:sp>
        <p:nvSpPr>
          <p:cNvPr id="6" name="Rectangle 5">
            <a:extLst>
              <a:ext uri="{FF2B5EF4-FFF2-40B4-BE49-F238E27FC236}">
                <a16:creationId xmlns:a16="http://schemas.microsoft.com/office/drawing/2014/main" id="{BF1C975A-7F2C-4FE1-9ED4-84E083BDFAD3}"/>
              </a:ext>
            </a:extLst>
          </p:cNvPr>
          <p:cNvSpPr/>
          <p:nvPr/>
        </p:nvSpPr>
        <p:spPr>
          <a:xfrm>
            <a:off x="2925211" y="4069980"/>
            <a:ext cx="2800831" cy="369332"/>
          </a:xfrm>
          <a:prstGeom prst="rect">
            <a:avLst/>
          </a:prstGeom>
        </p:spPr>
        <p:txBody>
          <a:bodyPr wrap="none">
            <a:spAutoFit/>
          </a:bodyPr>
          <a:lstStyle/>
          <a:p>
            <a:r>
              <a:rPr lang="en-GB" dirty="0">
                <a:hlinkClick r:id="rId3"/>
              </a:rPr>
              <a:t>http://www.interopen.org/</a:t>
            </a:r>
            <a:r>
              <a:rPr lang="en-GB" dirty="0"/>
              <a:t> </a:t>
            </a:r>
          </a:p>
        </p:txBody>
      </p:sp>
    </p:spTree>
    <p:extLst>
      <p:ext uri="{BB962C8B-B14F-4D97-AF65-F5344CB8AC3E}">
        <p14:creationId xmlns:p14="http://schemas.microsoft.com/office/powerpoint/2010/main" val="2084047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Contents</a:t>
            </a:r>
          </a:p>
        </p:txBody>
      </p:sp>
      <p:sp>
        <p:nvSpPr>
          <p:cNvPr id="3" name="Content Placeholder 2"/>
          <p:cNvSpPr>
            <a:spLocks noGrp="1"/>
          </p:cNvSpPr>
          <p:nvPr>
            <p:ph idx="1"/>
          </p:nvPr>
        </p:nvSpPr>
        <p:spPr/>
        <p:txBody>
          <a:bodyPr>
            <a:normAutofit/>
          </a:bodyPr>
          <a:lstStyle/>
          <a:p>
            <a:r>
              <a:rPr lang="en-GB" sz="2400" dirty="0"/>
              <a:t>The Care Connect API Journey</a:t>
            </a:r>
          </a:p>
          <a:p>
            <a:r>
              <a:rPr lang="en-GB" sz="2400" dirty="0"/>
              <a:t>Current Status </a:t>
            </a:r>
          </a:p>
          <a:p>
            <a:pPr lvl="1"/>
            <a:r>
              <a:rPr lang="en-GB" sz="2000" dirty="0"/>
              <a:t>Implementation Guide</a:t>
            </a:r>
          </a:p>
          <a:p>
            <a:pPr lvl="1"/>
            <a:r>
              <a:rPr lang="en-GB" sz="2000" dirty="0"/>
              <a:t>Reference Implementation</a:t>
            </a:r>
          </a:p>
          <a:p>
            <a:pPr lvl="1"/>
            <a:r>
              <a:rPr lang="en-GB" sz="2000" dirty="0"/>
              <a:t>Security and “SMART on FHIR”</a:t>
            </a:r>
          </a:p>
          <a:p>
            <a:r>
              <a:rPr lang="en-GB" sz="2400" dirty="0"/>
              <a:t>Confirmed Future Developments</a:t>
            </a:r>
          </a:p>
          <a:p>
            <a:r>
              <a:rPr lang="en-GB" sz="2400" dirty="0"/>
              <a:t>The future of Care Connect API</a:t>
            </a:r>
          </a:p>
          <a:p>
            <a:pPr marL="0" indent="0">
              <a:buNone/>
            </a:pPr>
            <a:endParaRPr lang="en-GB" sz="2400" dirty="0"/>
          </a:p>
        </p:txBody>
      </p:sp>
      <p:sp>
        <p:nvSpPr>
          <p:cNvPr id="4" name="Slide Number Placeholder 3"/>
          <p:cNvSpPr>
            <a:spLocks noGrp="1"/>
          </p:cNvSpPr>
          <p:nvPr>
            <p:ph type="sldNum" sz="quarter" idx="12"/>
          </p:nvPr>
        </p:nvSpPr>
        <p:spPr/>
        <p:txBody>
          <a:bodyPr/>
          <a:lstStyle/>
          <a:p>
            <a:fld id="{280AA684-6FB9-400F-B313-F111F0F48737}" type="slidenum">
              <a:rPr lang="en-GB" smtClean="0"/>
              <a:t>2</a:t>
            </a:fld>
            <a:endParaRPr lang="en-GB" dirty="0"/>
          </a:p>
        </p:txBody>
      </p:sp>
    </p:spTree>
    <p:extLst>
      <p:ext uri="{BB962C8B-B14F-4D97-AF65-F5344CB8AC3E}">
        <p14:creationId xmlns:p14="http://schemas.microsoft.com/office/powerpoint/2010/main" val="1165909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02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4767263"/>
            <a:ext cx="2133600" cy="273844"/>
          </a:xfrm>
        </p:spPr>
        <p:txBody>
          <a:bodyPr/>
          <a:lstStyle/>
          <a:p>
            <a:fld id="{4F2E129E-16B7-480B-972E-C025DBFD1D53}" type="slidenum">
              <a:rPr lang="en-GB" smtClean="0"/>
              <a:pPr/>
              <a:t>3</a:t>
            </a:fld>
            <a:endParaRPr lang="en-GB" dirty="0"/>
          </a:p>
        </p:txBody>
      </p:sp>
      <p:sp>
        <p:nvSpPr>
          <p:cNvPr id="5" name="Title 4"/>
          <p:cNvSpPr>
            <a:spLocks noGrp="1"/>
          </p:cNvSpPr>
          <p:nvPr>
            <p:ph type="title"/>
          </p:nvPr>
        </p:nvSpPr>
        <p:spPr/>
        <p:txBody>
          <a:bodyPr>
            <a:normAutofit/>
          </a:bodyPr>
          <a:lstStyle/>
          <a:p>
            <a:r>
              <a:rPr lang="en-GB" sz="3200" dirty="0"/>
              <a:t>The Care Connect API Journey</a:t>
            </a:r>
          </a:p>
        </p:txBody>
      </p:sp>
      <p:sp>
        <p:nvSpPr>
          <p:cNvPr id="6" name="Content Placeholder 5"/>
          <p:cNvSpPr>
            <a:spLocks noGrp="1"/>
          </p:cNvSpPr>
          <p:nvPr>
            <p:ph idx="1"/>
          </p:nvPr>
        </p:nvSpPr>
        <p:spPr/>
        <p:txBody>
          <a:bodyPr>
            <a:normAutofit/>
          </a:bodyPr>
          <a:lstStyle/>
          <a:p>
            <a:pPr marL="0" indent="0">
              <a:buNone/>
            </a:pPr>
            <a:endParaRPr lang="en-GB" sz="2000" dirty="0"/>
          </a:p>
        </p:txBody>
      </p:sp>
    </p:spTree>
    <p:extLst>
      <p:ext uri="{BB962C8B-B14F-4D97-AF65-F5344CB8AC3E}">
        <p14:creationId xmlns:p14="http://schemas.microsoft.com/office/powerpoint/2010/main" val="3390386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Care Connect Development</a:t>
            </a:r>
          </a:p>
        </p:txBody>
      </p:sp>
      <p:sp>
        <p:nvSpPr>
          <p:cNvPr id="3" name="Content Placeholder 2"/>
          <p:cNvSpPr>
            <a:spLocks noGrp="1"/>
          </p:cNvSpPr>
          <p:nvPr>
            <p:ph idx="1"/>
          </p:nvPr>
        </p:nvSpPr>
        <p:spPr/>
        <p:txBody>
          <a:bodyPr>
            <a:normAutofit fontScale="92500"/>
          </a:bodyPr>
          <a:lstStyle/>
          <a:p>
            <a:r>
              <a:rPr lang="en-GB" sz="2400" dirty="0"/>
              <a:t>The NHS Digital development of the Care Connect API was created as a result of a commission from NHS England.</a:t>
            </a:r>
          </a:p>
          <a:p>
            <a:r>
              <a:rPr lang="en-GB" sz="2400" dirty="0"/>
              <a:t>The original request was to place an API wrapper around the Care Connect profiles being created within the INTEROPen community.</a:t>
            </a:r>
          </a:p>
          <a:p>
            <a:r>
              <a:rPr lang="en-GB" sz="2400" dirty="0"/>
              <a:t>The Care Connect API project’s focus was on the API not the profiles.</a:t>
            </a:r>
          </a:p>
          <a:p>
            <a:r>
              <a:rPr lang="en-GB" sz="2400" dirty="0"/>
              <a:t>The initial project scope was constrained to “point to point” API connections</a:t>
            </a:r>
          </a:p>
          <a:p>
            <a:pPr marL="0" indent="0">
              <a:buNone/>
            </a:pPr>
            <a:endParaRPr lang="en-GB" sz="2400" dirty="0"/>
          </a:p>
        </p:txBody>
      </p:sp>
      <p:sp>
        <p:nvSpPr>
          <p:cNvPr id="4" name="Slide Number Placeholder 3"/>
          <p:cNvSpPr>
            <a:spLocks noGrp="1"/>
          </p:cNvSpPr>
          <p:nvPr>
            <p:ph type="sldNum" sz="quarter" idx="12"/>
          </p:nvPr>
        </p:nvSpPr>
        <p:spPr/>
        <p:txBody>
          <a:bodyPr/>
          <a:lstStyle/>
          <a:p>
            <a:fld id="{280AA684-6FB9-400F-B313-F111F0F48737}" type="slidenum">
              <a:rPr lang="en-GB" smtClean="0"/>
              <a:t>4</a:t>
            </a:fld>
            <a:endParaRPr lang="en-GB" dirty="0"/>
          </a:p>
        </p:txBody>
      </p:sp>
    </p:spTree>
    <p:extLst>
      <p:ext uri="{BB962C8B-B14F-4D97-AF65-F5344CB8AC3E}">
        <p14:creationId xmlns:p14="http://schemas.microsoft.com/office/powerpoint/2010/main" val="4274187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Scope #1</a:t>
            </a:r>
          </a:p>
        </p:txBody>
      </p:sp>
      <p:sp>
        <p:nvSpPr>
          <p:cNvPr id="3" name="Content Placeholder 2"/>
          <p:cNvSpPr>
            <a:spLocks noGrp="1"/>
          </p:cNvSpPr>
          <p:nvPr>
            <p:ph idx="1"/>
          </p:nvPr>
        </p:nvSpPr>
        <p:spPr>
          <a:xfrm>
            <a:off x="720000" y="1080000"/>
            <a:ext cx="7884448" cy="915686"/>
          </a:xfrm>
        </p:spPr>
        <p:txBody>
          <a:bodyPr>
            <a:normAutofit/>
          </a:bodyPr>
          <a:lstStyle/>
          <a:p>
            <a:pPr marL="0" indent="0">
              <a:buNone/>
            </a:pPr>
            <a:r>
              <a:rPr lang="en-GB" sz="2000" dirty="0"/>
              <a:t>The Care Connect API project was initiated as an agile project scoped to consider an API specification for the following clinical content</a:t>
            </a:r>
          </a:p>
        </p:txBody>
      </p:sp>
      <p:sp>
        <p:nvSpPr>
          <p:cNvPr id="4" name="Slide Number Placeholder 3"/>
          <p:cNvSpPr>
            <a:spLocks noGrp="1"/>
          </p:cNvSpPr>
          <p:nvPr>
            <p:ph type="sldNum" sz="quarter" idx="12"/>
          </p:nvPr>
        </p:nvSpPr>
        <p:spPr/>
        <p:txBody>
          <a:bodyPr/>
          <a:lstStyle/>
          <a:p>
            <a:fld id="{280AA684-6FB9-400F-B313-F111F0F48737}" type="slidenum">
              <a:rPr lang="en-GB" smtClean="0"/>
              <a:t>5</a:t>
            </a:fld>
            <a:endParaRPr lang="en-GB" dirty="0"/>
          </a:p>
        </p:txBody>
      </p:sp>
      <p:sp>
        <p:nvSpPr>
          <p:cNvPr id="5" name="Content Placeholder 2">
            <a:extLst>
              <a:ext uri="{FF2B5EF4-FFF2-40B4-BE49-F238E27FC236}">
                <a16:creationId xmlns:a16="http://schemas.microsoft.com/office/drawing/2014/main" id="{1264F958-8240-4FED-B511-82018D045485}"/>
              </a:ext>
            </a:extLst>
          </p:cNvPr>
          <p:cNvSpPr txBox="1">
            <a:spLocks/>
          </p:cNvSpPr>
          <p:nvPr/>
        </p:nvSpPr>
        <p:spPr>
          <a:xfrm>
            <a:off x="1403648" y="2088112"/>
            <a:ext cx="5232389" cy="1203718"/>
          </a:xfrm>
          <a:prstGeom prst="rect">
            <a:avLst/>
          </a:prstGeom>
        </p:spPr>
        <p:txBody>
          <a:bodyPr vert="horz" lIns="0" tIns="0" rIns="0" bIns="0" numCol="2" rtlCol="0">
            <a:normAutofit fontScale="92500" lnSpcReduction="20000"/>
          </a:bodyPr>
          <a:lstStyle>
            <a:lvl1pPr marL="342900" indent="-342900" algn="l" defTabSz="914400" rtl="0" eaLnBrk="1" latinLnBrk="0" hangingPunct="1">
              <a:spcBef>
                <a:spcPct val="20000"/>
              </a:spcBef>
              <a:buFont typeface="Arial" pitchFamily="34" charset="0"/>
              <a:buChar char="•"/>
              <a:defRPr sz="30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GB" sz="2000" b="1" dirty="0"/>
              <a:t>Allergies</a:t>
            </a:r>
          </a:p>
          <a:p>
            <a:pPr lvl="1"/>
            <a:r>
              <a:rPr lang="en-GB" sz="2000" b="1" dirty="0"/>
              <a:t>Medications</a:t>
            </a:r>
          </a:p>
          <a:p>
            <a:pPr lvl="1"/>
            <a:r>
              <a:rPr lang="en-GB" sz="2000" b="1" dirty="0"/>
              <a:t>Immunizations</a:t>
            </a:r>
          </a:p>
          <a:p>
            <a:pPr lvl="1"/>
            <a:r>
              <a:rPr lang="en-GB" sz="2000" b="1" dirty="0"/>
              <a:t>Procedures</a:t>
            </a:r>
          </a:p>
          <a:p>
            <a:pPr lvl="1"/>
            <a:r>
              <a:rPr lang="en-GB" sz="2000" b="1" dirty="0"/>
              <a:t>Observations</a:t>
            </a:r>
          </a:p>
          <a:p>
            <a:pPr lvl="1"/>
            <a:r>
              <a:rPr lang="en-GB" sz="2000" b="1" dirty="0"/>
              <a:t>Encounters</a:t>
            </a:r>
          </a:p>
          <a:p>
            <a:pPr lvl="1"/>
            <a:r>
              <a:rPr lang="en-GB" sz="2000" b="1" dirty="0"/>
              <a:t>Conditions </a:t>
            </a:r>
          </a:p>
          <a:p>
            <a:pPr marL="0" indent="0">
              <a:buFont typeface="Arial" pitchFamily="34" charset="0"/>
              <a:buNone/>
            </a:pPr>
            <a:endParaRPr lang="en-GB" sz="2400" dirty="0"/>
          </a:p>
        </p:txBody>
      </p:sp>
      <p:sp>
        <p:nvSpPr>
          <p:cNvPr id="6" name="Content Placeholder 2">
            <a:extLst>
              <a:ext uri="{FF2B5EF4-FFF2-40B4-BE49-F238E27FC236}">
                <a16:creationId xmlns:a16="http://schemas.microsoft.com/office/drawing/2014/main" id="{F8DAAAD2-8838-4163-868E-0D26E39BB4CE}"/>
              </a:ext>
            </a:extLst>
          </p:cNvPr>
          <p:cNvSpPr txBox="1">
            <a:spLocks/>
          </p:cNvSpPr>
          <p:nvPr/>
        </p:nvSpPr>
        <p:spPr>
          <a:xfrm>
            <a:off x="718400" y="3410051"/>
            <a:ext cx="7744118" cy="1203718"/>
          </a:xfrm>
          <a:prstGeom prst="rect">
            <a:avLst/>
          </a:prstGeom>
        </p:spPr>
        <p:txBody>
          <a:bodyPr vert="horz" lIns="0" tIns="0" rIns="0" bIns="0" rtlCol="0">
            <a:normAutofit fontScale="85000" lnSpcReduction="10000"/>
          </a:bodyPr>
          <a:lstStyle>
            <a:lvl1pPr marL="342900" indent="-342900" algn="l" defTabSz="914400" rtl="0" eaLnBrk="1" latinLnBrk="0" hangingPunct="1">
              <a:spcBef>
                <a:spcPct val="20000"/>
              </a:spcBef>
              <a:buFont typeface="Arial" pitchFamily="34" charset="0"/>
              <a:buChar char="•"/>
              <a:defRPr sz="3000" kern="1200">
                <a:solidFill>
                  <a:schemeClr val="accent6"/>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6"/>
                </a:solidFill>
                <a:latin typeface="+mn-lt"/>
                <a:ea typeface="+mn-ea"/>
                <a:cs typeface="+mn-cs"/>
              </a:defRPr>
            </a:lvl2pPr>
            <a:lvl3pPr marL="1143000" indent="-228600" algn="l" defTabSz="914400" rtl="0" eaLnBrk="1" latinLnBrk="0" hangingPunct="1">
              <a:spcBef>
                <a:spcPct val="20000"/>
              </a:spcBef>
              <a:buFont typeface="Wingdings" panose="05000000000000000000" pitchFamily="2" charset="2"/>
              <a:buChar char="§"/>
              <a:defRPr sz="2200" kern="120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1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75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400" dirty="0"/>
              <a:t>As per other NHS Digital FHIR implementation guides, the development was undertaken in the open with the guide being developed on GitHub - </a:t>
            </a:r>
            <a:r>
              <a:rPr lang="en-GB" sz="2400" dirty="0">
                <a:hlinkClick r:id="rId3"/>
              </a:rPr>
              <a:t>https://nhsconnect.github.io/CareConnectAPI</a:t>
            </a:r>
            <a:r>
              <a:rPr lang="en-GB" sz="2400" dirty="0"/>
              <a:t> </a:t>
            </a:r>
            <a:br>
              <a:rPr lang="en-GB" sz="2400" dirty="0"/>
            </a:br>
            <a:endParaRPr lang="en-GB" sz="2400" dirty="0"/>
          </a:p>
          <a:p>
            <a:pPr marL="0" indent="0">
              <a:buFont typeface="Arial" pitchFamily="34" charset="0"/>
              <a:buNone/>
            </a:pPr>
            <a:endParaRPr lang="en-GB" sz="2400" dirty="0"/>
          </a:p>
        </p:txBody>
      </p:sp>
    </p:spTree>
    <p:extLst>
      <p:ext uri="{BB962C8B-B14F-4D97-AF65-F5344CB8AC3E}">
        <p14:creationId xmlns:p14="http://schemas.microsoft.com/office/powerpoint/2010/main" val="1365297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Project Scope #2</a:t>
            </a:r>
          </a:p>
        </p:txBody>
      </p:sp>
      <p:sp>
        <p:nvSpPr>
          <p:cNvPr id="3" name="Content Placeholder 2"/>
          <p:cNvSpPr>
            <a:spLocks noGrp="1"/>
          </p:cNvSpPr>
          <p:nvPr>
            <p:ph idx="1"/>
          </p:nvPr>
        </p:nvSpPr>
        <p:spPr>
          <a:xfrm>
            <a:off x="720000" y="1080000"/>
            <a:ext cx="7884448" cy="3579982"/>
          </a:xfrm>
        </p:spPr>
        <p:txBody>
          <a:bodyPr>
            <a:normAutofit/>
          </a:bodyPr>
          <a:lstStyle/>
          <a:p>
            <a:pPr marL="0" indent="0">
              <a:buNone/>
            </a:pPr>
            <a:r>
              <a:rPr lang="en-GB" sz="2000" dirty="0"/>
              <a:t>As part of the Programme 14 delivery approach, the scope was extended to not only provide an implementation guide but also to build a reference implementation.</a:t>
            </a:r>
          </a:p>
          <a:p>
            <a:pPr marL="0" indent="0">
              <a:buNone/>
            </a:pPr>
            <a:endParaRPr lang="en-GB" sz="2000" dirty="0"/>
          </a:p>
          <a:p>
            <a:pPr marL="0" indent="0">
              <a:buNone/>
            </a:pPr>
            <a:r>
              <a:rPr lang="en-GB" sz="2000" dirty="0"/>
              <a:t>The purpose of the reference implementation is to:</a:t>
            </a:r>
          </a:p>
          <a:p>
            <a:pPr>
              <a:buFontTx/>
              <a:buChar char="-"/>
            </a:pPr>
            <a:r>
              <a:rPr lang="en-GB" sz="2000" dirty="0"/>
              <a:t>Test the implementation guide specification</a:t>
            </a:r>
          </a:p>
          <a:p>
            <a:pPr>
              <a:buFontTx/>
              <a:buChar char="-"/>
            </a:pPr>
            <a:r>
              <a:rPr lang="en-GB" sz="2000" dirty="0"/>
              <a:t>Provide an open source implementation of the Care Connect API</a:t>
            </a:r>
          </a:p>
          <a:p>
            <a:pPr>
              <a:buFontTx/>
              <a:buChar char="-"/>
            </a:pPr>
            <a:r>
              <a:rPr lang="en-GB" sz="2000" dirty="0"/>
              <a:t>Create a public API endpoint for interested parties to use</a:t>
            </a:r>
          </a:p>
          <a:p>
            <a:pPr>
              <a:buFontTx/>
              <a:buChar char="-"/>
            </a:pPr>
            <a:r>
              <a:rPr lang="en-GB" sz="2000" dirty="0"/>
              <a:t>Create a collection of reusable test tools to assist implementers</a:t>
            </a:r>
          </a:p>
          <a:p>
            <a:pPr>
              <a:buFontTx/>
              <a:buChar char="-"/>
            </a:pPr>
            <a:endParaRPr lang="en-GB" sz="2000" dirty="0"/>
          </a:p>
          <a:p>
            <a:pPr marL="0" indent="0">
              <a:buNone/>
            </a:pPr>
            <a:endParaRPr lang="en-GB" sz="2000" dirty="0"/>
          </a:p>
          <a:p>
            <a:pPr marL="0" indent="0">
              <a:buNone/>
            </a:pPr>
            <a:endParaRPr lang="en-GB" sz="2000" dirty="0"/>
          </a:p>
        </p:txBody>
      </p:sp>
      <p:sp>
        <p:nvSpPr>
          <p:cNvPr id="4" name="Slide Number Placeholder 3"/>
          <p:cNvSpPr>
            <a:spLocks noGrp="1"/>
          </p:cNvSpPr>
          <p:nvPr>
            <p:ph type="sldNum" sz="quarter" idx="12"/>
          </p:nvPr>
        </p:nvSpPr>
        <p:spPr/>
        <p:txBody>
          <a:bodyPr/>
          <a:lstStyle/>
          <a:p>
            <a:fld id="{280AA684-6FB9-400F-B313-F111F0F48737}" type="slidenum">
              <a:rPr lang="en-GB" smtClean="0"/>
              <a:t>6</a:t>
            </a:fld>
            <a:endParaRPr lang="en-GB" dirty="0"/>
          </a:p>
        </p:txBody>
      </p:sp>
    </p:spTree>
    <p:extLst>
      <p:ext uri="{BB962C8B-B14F-4D97-AF65-F5344CB8AC3E}">
        <p14:creationId xmlns:p14="http://schemas.microsoft.com/office/powerpoint/2010/main" val="2708800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4767263"/>
            <a:ext cx="2133600" cy="273844"/>
          </a:xfrm>
        </p:spPr>
        <p:txBody>
          <a:bodyPr/>
          <a:lstStyle/>
          <a:p>
            <a:fld id="{4F2E129E-16B7-480B-972E-C025DBFD1D53}" type="slidenum">
              <a:rPr lang="en-GB" smtClean="0"/>
              <a:pPr/>
              <a:t>7</a:t>
            </a:fld>
            <a:endParaRPr lang="en-GB" dirty="0"/>
          </a:p>
        </p:txBody>
      </p:sp>
      <p:sp>
        <p:nvSpPr>
          <p:cNvPr id="5" name="Title 4"/>
          <p:cNvSpPr>
            <a:spLocks noGrp="1"/>
          </p:cNvSpPr>
          <p:nvPr>
            <p:ph type="title"/>
          </p:nvPr>
        </p:nvSpPr>
        <p:spPr/>
        <p:txBody>
          <a:bodyPr>
            <a:normAutofit/>
          </a:bodyPr>
          <a:lstStyle/>
          <a:p>
            <a:r>
              <a:rPr lang="en-GB" sz="2800" dirty="0"/>
              <a:t>Current Status – Implementation Guide</a:t>
            </a:r>
          </a:p>
        </p:txBody>
      </p:sp>
    </p:spTree>
    <p:extLst>
      <p:ext uri="{BB962C8B-B14F-4D97-AF65-F5344CB8AC3E}">
        <p14:creationId xmlns:p14="http://schemas.microsoft.com/office/powerpoint/2010/main" val="391061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Guide</a:t>
            </a:r>
          </a:p>
        </p:txBody>
      </p:sp>
      <p:sp>
        <p:nvSpPr>
          <p:cNvPr id="3" name="Content Placeholder 2"/>
          <p:cNvSpPr>
            <a:spLocks noGrp="1"/>
          </p:cNvSpPr>
          <p:nvPr>
            <p:ph idx="1"/>
          </p:nvPr>
        </p:nvSpPr>
        <p:spPr>
          <a:xfrm>
            <a:off x="720000" y="1080000"/>
            <a:ext cx="7884448" cy="3796006"/>
          </a:xfrm>
        </p:spPr>
        <p:txBody>
          <a:bodyPr>
            <a:normAutofit/>
          </a:bodyPr>
          <a:lstStyle/>
          <a:p>
            <a:pPr marL="0" indent="0">
              <a:buNone/>
            </a:pPr>
            <a:r>
              <a:rPr lang="en-GB" sz="2000" dirty="0"/>
              <a:t>The Care Connect API implementation guide is not based around any one specific use case and as such it is expected that implementers will implement the parts they require to meet their local use cases.</a:t>
            </a:r>
          </a:p>
          <a:p>
            <a:pPr marL="0" indent="0">
              <a:buNone/>
            </a:pPr>
            <a:endParaRPr lang="en-GB" sz="2000" dirty="0"/>
          </a:p>
          <a:p>
            <a:pPr marL="0" indent="0">
              <a:buNone/>
            </a:pPr>
            <a:r>
              <a:rPr lang="en-GB" sz="2000" dirty="0"/>
              <a:t>The guide is organised along a development roadmap</a:t>
            </a:r>
          </a:p>
          <a:p>
            <a:pPr marL="0" indent="0">
              <a:buNone/>
            </a:pPr>
            <a:endParaRPr lang="en-GB" sz="2000" dirty="0"/>
          </a:p>
          <a:p>
            <a:endParaRPr lang="en-GB" sz="2000" dirty="0"/>
          </a:p>
          <a:p>
            <a:endParaRPr lang="en-GB" sz="2000" dirty="0"/>
          </a:p>
        </p:txBody>
      </p:sp>
      <p:sp>
        <p:nvSpPr>
          <p:cNvPr id="4" name="Slide Number Placeholder 3"/>
          <p:cNvSpPr>
            <a:spLocks noGrp="1"/>
          </p:cNvSpPr>
          <p:nvPr>
            <p:ph type="sldNum" sz="quarter" idx="12"/>
          </p:nvPr>
        </p:nvSpPr>
        <p:spPr/>
        <p:txBody>
          <a:bodyPr/>
          <a:lstStyle/>
          <a:p>
            <a:fld id="{280AA684-6FB9-400F-B313-F111F0F48737}" type="slidenum">
              <a:rPr lang="en-GB" smtClean="0"/>
              <a:t>8</a:t>
            </a:fld>
            <a:endParaRPr lang="en-GB" dirty="0"/>
          </a:p>
        </p:txBody>
      </p:sp>
      <p:pic>
        <p:nvPicPr>
          <p:cNvPr id="7" name="Picture 6">
            <a:extLst>
              <a:ext uri="{FF2B5EF4-FFF2-40B4-BE49-F238E27FC236}">
                <a16:creationId xmlns:a16="http://schemas.microsoft.com/office/drawing/2014/main" id="{183C5B8A-44C3-4444-9A2A-BFE609DC1037}"/>
              </a:ext>
            </a:extLst>
          </p:cNvPr>
          <p:cNvPicPr>
            <a:picLocks noChangeAspect="1"/>
          </p:cNvPicPr>
          <p:nvPr/>
        </p:nvPicPr>
        <p:blipFill>
          <a:blip r:embed="rId2"/>
          <a:stretch>
            <a:fillRect/>
          </a:stretch>
        </p:blipFill>
        <p:spPr>
          <a:xfrm>
            <a:off x="1475656" y="2978003"/>
            <a:ext cx="5626968" cy="1784478"/>
          </a:xfrm>
          <a:prstGeom prst="rect">
            <a:avLst/>
          </a:prstGeom>
        </p:spPr>
      </p:pic>
    </p:spTree>
    <p:extLst>
      <p:ext uri="{BB962C8B-B14F-4D97-AF65-F5344CB8AC3E}">
        <p14:creationId xmlns:p14="http://schemas.microsoft.com/office/powerpoint/2010/main" val="1139334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Implementation Approach</a:t>
            </a:r>
          </a:p>
        </p:txBody>
      </p:sp>
      <p:sp>
        <p:nvSpPr>
          <p:cNvPr id="3" name="Content Placeholder 2"/>
          <p:cNvSpPr>
            <a:spLocks noGrp="1"/>
          </p:cNvSpPr>
          <p:nvPr>
            <p:ph idx="1"/>
          </p:nvPr>
        </p:nvSpPr>
        <p:spPr>
          <a:xfrm>
            <a:off x="5292080" y="999867"/>
            <a:ext cx="2987904" cy="3796006"/>
          </a:xfrm>
        </p:spPr>
        <p:txBody>
          <a:bodyPr>
            <a:normAutofit/>
          </a:bodyPr>
          <a:lstStyle/>
          <a:p>
            <a:pPr marL="0" indent="0">
              <a:buNone/>
            </a:pPr>
            <a:r>
              <a:rPr lang="en-GB" sz="1600" dirty="0"/>
              <a:t>The implementation guide describes a process a provider can take for implementing the Care Connect API (including engagement with INTEROPen)</a:t>
            </a:r>
          </a:p>
          <a:p>
            <a:endParaRPr lang="en-GB" sz="2000" dirty="0"/>
          </a:p>
          <a:p>
            <a:endParaRPr lang="en-GB" sz="2000" dirty="0"/>
          </a:p>
          <a:p>
            <a:endParaRPr lang="en-GB" sz="2000" dirty="0"/>
          </a:p>
          <a:p>
            <a:endParaRPr lang="en-GB" sz="2000" dirty="0"/>
          </a:p>
        </p:txBody>
      </p:sp>
      <p:sp>
        <p:nvSpPr>
          <p:cNvPr id="4" name="Slide Number Placeholder 3"/>
          <p:cNvSpPr>
            <a:spLocks noGrp="1"/>
          </p:cNvSpPr>
          <p:nvPr>
            <p:ph type="sldNum" sz="quarter" idx="12"/>
          </p:nvPr>
        </p:nvSpPr>
        <p:spPr/>
        <p:txBody>
          <a:bodyPr/>
          <a:lstStyle/>
          <a:p>
            <a:fld id="{280AA684-6FB9-400F-B313-F111F0F48737}" type="slidenum">
              <a:rPr lang="en-GB" smtClean="0"/>
              <a:t>9</a:t>
            </a:fld>
            <a:endParaRPr lang="en-GB" dirty="0"/>
          </a:p>
        </p:txBody>
      </p:sp>
      <p:pic>
        <p:nvPicPr>
          <p:cNvPr id="5" name="Picture 4">
            <a:extLst>
              <a:ext uri="{FF2B5EF4-FFF2-40B4-BE49-F238E27FC236}">
                <a16:creationId xmlns:a16="http://schemas.microsoft.com/office/drawing/2014/main" id="{4C6E54F0-0CB0-4E3F-B640-32D570E28E5C}"/>
              </a:ext>
            </a:extLst>
          </p:cNvPr>
          <p:cNvPicPr>
            <a:picLocks noChangeAspect="1"/>
          </p:cNvPicPr>
          <p:nvPr/>
        </p:nvPicPr>
        <p:blipFill>
          <a:blip r:embed="rId2"/>
          <a:stretch>
            <a:fillRect/>
          </a:stretch>
        </p:blipFill>
        <p:spPr>
          <a:xfrm>
            <a:off x="611560" y="987574"/>
            <a:ext cx="4528552" cy="3377275"/>
          </a:xfrm>
          <a:prstGeom prst="rect">
            <a:avLst/>
          </a:prstGeom>
        </p:spPr>
      </p:pic>
    </p:spTree>
    <p:extLst>
      <p:ext uri="{BB962C8B-B14F-4D97-AF65-F5344CB8AC3E}">
        <p14:creationId xmlns:p14="http://schemas.microsoft.com/office/powerpoint/2010/main" val="1256365753"/>
      </p:ext>
    </p:extLst>
  </p:cSld>
  <p:clrMapOvr>
    <a:masterClrMapping/>
  </p:clrMapOvr>
</p:sld>
</file>

<file path=ppt/theme/theme1.xml><?xml version="1.0" encoding="utf-8"?>
<a:theme xmlns:a="http://schemas.openxmlformats.org/drawingml/2006/main" name="HSCIC_Powepoint_v2.5_0115">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08_People_Tech__Template_v1</Template>
  <TotalTime>229</TotalTime>
  <Words>732</Words>
  <Application>Microsoft Office PowerPoint</Application>
  <PresentationFormat>On-screen Show (16:9)</PresentationFormat>
  <Paragraphs>116</Paragraphs>
  <Slides>20</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HSCIC_Powepoint_v2.5_0115</vt:lpstr>
      <vt:lpstr>PowerPoint Presentation</vt:lpstr>
      <vt:lpstr>Contents</vt:lpstr>
      <vt:lpstr>The Care Connect API Journey</vt:lpstr>
      <vt:lpstr>Care Connect Development</vt:lpstr>
      <vt:lpstr>Project Scope #1</vt:lpstr>
      <vt:lpstr>Project Scope #2</vt:lpstr>
      <vt:lpstr>Current Status – Implementation Guide</vt:lpstr>
      <vt:lpstr>Implementation Guide</vt:lpstr>
      <vt:lpstr>Implementation Approach</vt:lpstr>
      <vt:lpstr>API Parameters</vt:lpstr>
      <vt:lpstr>Current Status – Reference Implementation </vt:lpstr>
      <vt:lpstr>Reference Implementation</vt:lpstr>
      <vt:lpstr>FHIR Server Design &amp; Approach</vt:lpstr>
      <vt:lpstr>Reference Server Implementations</vt:lpstr>
      <vt:lpstr>Current Status – Security</vt:lpstr>
      <vt:lpstr>Reference Implementation</vt:lpstr>
      <vt:lpstr>Confirmed Future Developments</vt:lpstr>
      <vt:lpstr>Known Future Developments</vt:lpstr>
      <vt:lpstr>Care Connect API – The future</vt:lpstr>
      <vt:lpstr>PowerPoint Presentation</vt:lpstr>
    </vt:vector>
  </TitlesOfParts>
  <Company>Health &amp; Social Care Information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Kavanagh</dc:creator>
  <cp:lastModifiedBy>Richard Kavanagh</cp:lastModifiedBy>
  <cp:revision>7</cp:revision>
  <cp:lastPrinted>2014-12-18T12:02:32Z</cp:lastPrinted>
  <dcterms:created xsi:type="dcterms:W3CDTF">2018-02-06T13:49:39Z</dcterms:created>
  <dcterms:modified xsi:type="dcterms:W3CDTF">2018-03-13T08:38:34Z</dcterms:modified>
</cp:coreProperties>
</file>